
<file path=[Content_Types].xml><?xml version="1.0" encoding="utf-8"?>
<Types xmlns="http://schemas.openxmlformats.org/package/2006/content-types">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56" r:id="rId2"/>
    <p:sldId id="257" r:id="rId3"/>
    <p:sldId id="258" r:id="rId4"/>
    <p:sldId id="260" r:id="rId5"/>
    <p:sldId id="259" r:id="rId6"/>
    <p:sldId id="261" r:id="rId7"/>
    <p:sldId id="262" r:id="rId8"/>
    <p:sldId id="263" r:id="rId9"/>
    <p:sldId id="264" r:id="rId10"/>
    <p:sldId id="285" r:id="rId11"/>
    <p:sldId id="268" r:id="rId12"/>
    <p:sldId id="265" r:id="rId13"/>
    <p:sldId id="267" r:id="rId14"/>
    <p:sldId id="269" r:id="rId15"/>
    <p:sldId id="270" r:id="rId16"/>
    <p:sldId id="266" r:id="rId17"/>
    <p:sldId id="271" r:id="rId18"/>
    <p:sldId id="272" r:id="rId19"/>
    <p:sldId id="273" r:id="rId20"/>
    <p:sldId id="274" r:id="rId21"/>
    <p:sldId id="275" r:id="rId22"/>
    <p:sldId id="276" r:id="rId23"/>
    <p:sldId id="278" r:id="rId24"/>
    <p:sldId id="279" r:id="rId25"/>
    <p:sldId id="280" r:id="rId26"/>
    <p:sldId id="281" r:id="rId27"/>
    <p:sldId id="282" r:id="rId28"/>
    <p:sldId id="284" r:id="rId29"/>
    <p:sldId id="283" r:id="rId3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omic Sans MS"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omic Sans MS"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omic Sans MS"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omic Sans MS"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clrMode="bw" frameSlides="1"/>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68"/>
    <p:restoredTop sz="96612" autoAdjust="0"/>
  </p:normalViewPr>
  <p:slideViewPr>
    <p:cSldViewPr>
      <p:cViewPr varScale="1">
        <p:scale>
          <a:sx n="131" d="100"/>
          <a:sy n="131" d="100"/>
        </p:scale>
        <p:origin x="2248" y="24"/>
      </p:cViewPr>
      <p:guideLst>
        <p:guide orient="horz" pos="2160"/>
        <p:guide pos="2880"/>
      </p:guideLst>
    </p:cSldViewPr>
  </p:slideViewPr>
  <p:notesTextViewPr>
    <p:cViewPr>
      <p:scale>
        <a:sx n="100" d="100"/>
        <a:sy n="100" d="100"/>
      </p:scale>
      <p:origin x="0" y="0"/>
    </p:cViewPr>
  </p:notesTextViewPr>
  <p:sorterViewPr>
    <p:cViewPr>
      <p:scale>
        <a:sx n="76" d="100"/>
        <a:sy n="7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274601-3C15-C849-934A-D3B51362CB3A}" type="datetimeFigureOut">
              <a:rPr lang="en-US" smtClean="0"/>
              <a:t>5/13/19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9E5B1D-BE54-7545-ABE7-B8CCFC976C08}" type="slidenum">
              <a:rPr lang="en-US" smtClean="0"/>
              <a:t>‹#›</a:t>
            </a:fld>
            <a:endParaRPr lang="en-US"/>
          </a:p>
        </p:txBody>
      </p:sp>
    </p:spTree>
    <p:extLst>
      <p:ext uri="{BB962C8B-B14F-4D97-AF65-F5344CB8AC3E}">
        <p14:creationId xmlns:p14="http://schemas.microsoft.com/office/powerpoint/2010/main" val="8723559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CA864-7BE4-664F-B69A-F275AE58EDDE}" type="datetimeFigureOut">
              <a:rPr lang="en-US" smtClean="0"/>
              <a:t>5/13/19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BD1ED8-3C9F-0749-91CF-4C82F25CEE19}" type="slidenum">
              <a:rPr lang="en-US" smtClean="0"/>
              <a:t>‹#›</a:t>
            </a:fld>
            <a:endParaRPr lang="en-US"/>
          </a:p>
        </p:txBody>
      </p:sp>
    </p:spTree>
    <p:extLst>
      <p:ext uri="{BB962C8B-B14F-4D97-AF65-F5344CB8AC3E}">
        <p14:creationId xmlns:p14="http://schemas.microsoft.com/office/powerpoint/2010/main" val="11926729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software engineering, how to you abstract a complex thing?</a:t>
            </a:r>
          </a:p>
        </p:txBody>
      </p:sp>
      <p:sp>
        <p:nvSpPr>
          <p:cNvPr id="4" name="Slide Number Placeholder 3"/>
          <p:cNvSpPr>
            <a:spLocks noGrp="1"/>
          </p:cNvSpPr>
          <p:nvPr>
            <p:ph type="sldNum" sz="quarter" idx="5"/>
          </p:nvPr>
        </p:nvSpPr>
        <p:spPr/>
        <p:txBody>
          <a:bodyPr/>
          <a:lstStyle/>
          <a:p>
            <a:fld id="{74BD1ED8-3C9F-0749-91CF-4C82F25CEE19}" type="slidenum">
              <a:rPr lang="en-US" smtClean="0"/>
              <a:t>3</a:t>
            </a:fld>
            <a:endParaRPr lang="en-US"/>
          </a:p>
        </p:txBody>
      </p:sp>
    </p:spTree>
    <p:extLst>
      <p:ext uri="{BB962C8B-B14F-4D97-AF65-F5344CB8AC3E}">
        <p14:creationId xmlns:p14="http://schemas.microsoft.com/office/powerpoint/2010/main" val="3393928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A916556-F221-6B4A-941B-C4D5E89A5658}" type="slidenum">
              <a:rPr lang="en-US"/>
              <a:pPr>
                <a:defRPr/>
              </a:pPr>
              <a:t>‹#›</a:t>
            </a:fld>
            <a:endParaRPr lang="en-US"/>
          </a:p>
        </p:txBody>
      </p:sp>
    </p:spTree>
    <p:extLst>
      <p:ext uri="{BB962C8B-B14F-4D97-AF65-F5344CB8AC3E}">
        <p14:creationId xmlns:p14="http://schemas.microsoft.com/office/powerpoint/2010/main" val="158507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E28CDB4-73E0-F449-8197-52C89BA2DCA4}" type="slidenum">
              <a:rPr lang="en-US"/>
              <a:pPr>
                <a:defRPr/>
              </a:pPr>
              <a:t>‹#›</a:t>
            </a:fld>
            <a:endParaRPr lang="en-US"/>
          </a:p>
        </p:txBody>
      </p:sp>
    </p:spTree>
    <p:extLst>
      <p:ext uri="{BB962C8B-B14F-4D97-AF65-F5344CB8AC3E}">
        <p14:creationId xmlns:p14="http://schemas.microsoft.com/office/powerpoint/2010/main" val="2067718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89DF34A-A5BC-3C4A-95B7-3236D14BB8F6}" type="slidenum">
              <a:rPr lang="en-US"/>
              <a:pPr>
                <a:defRPr/>
              </a:pPr>
              <a:t>‹#›</a:t>
            </a:fld>
            <a:endParaRPr lang="en-US"/>
          </a:p>
        </p:txBody>
      </p:sp>
    </p:spTree>
    <p:extLst>
      <p:ext uri="{BB962C8B-B14F-4D97-AF65-F5344CB8AC3E}">
        <p14:creationId xmlns:p14="http://schemas.microsoft.com/office/powerpoint/2010/main" val="1795959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49D3503-C020-CD4B-BF6D-3DAB6B076F74}" type="slidenum">
              <a:rPr lang="en-US"/>
              <a:pPr>
                <a:defRPr/>
              </a:pPr>
              <a:t>‹#›</a:t>
            </a:fld>
            <a:endParaRPr lang="en-US"/>
          </a:p>
        </p:txBody>
      </p:sp>
    </p:spTree>
    <p:extLst>
      <p:ext uri="{BB962C8B-B14F-4D97-AF65-F5344CB8AC3E}">
        <p14:creationId xmlns:p14="http://schemas.microsoft.com/office/powerpoint/2010/main" val="2513774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FD2F09D-1D5D-E640-9131-07ADF02E5DC4}" type="slidenum">
              <a:rPr lang="en-US"/>
              <a:pPr>
                <a:defRPr/>
              </a:pPr>
              <a:t>‹#›</a:t>
            </a:fld>
            <a:endParaRPr lang="en-US"/>
          </a:p>
        </p:txBody>
      </p:sp>
    </p:spTree>
    <p:extLst>
      <p:ext uri="{BB962C8B-B14F-4D97-AF65-F5344CB8AC3E}">
        <p14:creationId xmlns:p14="http://schemas.microsoft.com/office/powerpoint/2010/main" val="2046750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B2923BF-0F1B-BD4D-9C7C-B519A1AF0029}" type="slidenum">
              <a:rPr lang="en-US"/>
              <a:pPr>
                <a:defRPr/>
              </a:pPr>
              <a:t>‹#›</a:t>
            </a:fld>
            <a:endParaRPr lang="en-US"/>
          </a:p>
        </p:txBody>
      </p:sp>
    </p:spTree>
    <p:extLst>
      <p:ext uri="{BB962C8B-B14F-4D97-AF65-F5344CB8AC3E}">
        <p14:creationId xmlns:p14="http://schemas.microsoft.com/office/powerpoint/2010/main" val="1523570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31F3FB7-4444-5641-9266-5DEED5BD2EE1}" type="slidenum">
              <a:rPr lang="en-US"/>
              <a:pPr>
                <a:defRPr/>
              </a:pPr>
              <a:t>‹#›</a:t>
            </a:fld>
            <a:endParaRPr lang="en-US"/>
          </a:p>
        </p:txBody>
      </p:sp>
    </p:spTree>
    <p:extLst>
      <p:ext uri="{BB962C8B-B14F-4D97-AF65-F5344CB8AC3E}">
        <p14:creationId xmlns:p14="http://schemas.microsoft.com/office/powerpoint/2010/main" val="3338987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8F59828-B2EB-2A4C-A94D-BEA8D363E83B}" type="slidenum">
              <a:rPr lang="en-US"/>
              <a:pPr>
                <a:defRPr/>
              </a:pPr>
              <a:t>‹#›</a:t>
            </a:fld>
            <a:endParaRPr lang="en-US"/>
          </a:p>
        </p:txBody>
      </p:sp>
    </p:spTree>
    <p:extLst>
      <p:ext uri="{BB962C8B-B14F-4D97-AF65-F5344CB8AC3E}">
        <p14:creationId xmlns:p14="http://schemas.microsoft.com/office/powerpoint/2010/main" val="200613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BB3A76C-7820-154F-80CA-E04A29777C4C}" type="slidenum">
              <a:rPr lang="en-US"/>
              <a:pPr>
                <a:defRPr/>
              </a:pPr>
              <a:t>‹#›</a:t>
            </a:fld>
            <a:endParaRPr lang="en-US"/>
          </a:p>
        </p:txBody>
      </p:sp>
    </p:spTree>
    <p:extLst>
      <p:ext uri="{BB962C8B-B14F-4D97-AF65-F5344CB8AC3E}">
        <p14:creationId xmlns:p14="http://schemas.microsoft.com/office/powerpoint/2010/main" val="1880479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57906BB-6978-DD4D-8858-DAC14037CA60}" type="slidenum">
              <a:rPr lang="en-US"/>
              <a:pPr>
                <a:defRPr/>
              </a:pPr>
              <a:t>‹#›</a:t>
            </a:fld>
            <a:endParaRPr lang="en-US"/>
          </a:p>
        </p:txBody>
      </p:sp>
    </p:spTree>
    <p:extLst>
      <p:ext uri="{BB962C8B-B14F-4D97-AF65-F5344CB8AC3E}">
        <p14:creationId xmlns:p14="http://schemas.microsoft.com/office/powerpoint/2010/main" val="4264765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0843C49-99BB-A24A-B791-488380824CD9}" type="slidenum">
              <a:rPr lang="en-US"/>
              <a:pPr>
                <a:defRPr/>
              </a:pPr>
              <a:t>‹#›</a:t>
            </a:fld>
            <a:endParaRPr lang="en-US"/>
          </a:p>
        </p:txBody>
      </p:sp>
    </p:spTree>
    <p:extLst>
      <p:ext uri="{BB962C8B-B14F-4D97-AF65-F5344CB8AC3E}">
        <p14:creationId xmlns:p14="http://schemas.microsoft.com/office/powerpoint/2010/main" val="2559781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sz="1400">
                <a:latin typeface="+mn-lt"/>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atin typeface="+mn-lt"/>
                <a:cs typeface="+mn-cs"/>
              </a:defRPr>
            </a:lvl1pPr>
          </a:lstStyle>
          <a:p>
            <a:pPr>
              <a:defRPr/>
            </a:pPr>
            <a:fld id="{39D57118-4C32-8A46-AAC1-B8BB302803F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Comic Sans MS"/>
          <a:ea typeface="+mj-ea"/>
          <a:cs typeface="Comic Sans MS"/>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Comic Sans MS"/>
          <a:ea typeface="+mn-ea"/>
          <a:cs typeface="Comic Sans MS"/>
        </a:defRPr>
      </a:lvl1pPr>
      <a:lvl2pPr marL="742950" indent="-285750" algn="l" rtl="0" eaLnBrk="0" fontAlgn="base" hangingPunct="0">
        <a:spcBef>
          <a:spcPct val="20000"/>
        </a:spcBef>
        <a:spcAft>
          <a:spcPct val="0"/>
        </a:spcAft>
        <a:buChar char="–"/>
        <a:defRPr sz="2800">
          <a:solidFill>
            <a:schemeClr val="tx1"/>
          </a:solidFill>
          <a:latin typeface="Comic Sans MS"/>
          <a:ea typeface="+mn-ea"/>
          <a:cs typeface="Comic Sans MS"/>
        </a:defRPr>
      </a:lvl2pPr>
      <a:lvl3pPr marL="1143000" indent="-228600" algn="l" rtl="0" eaLnBrk="0" fontAlgn="base" hangingPunct="0">
        <a:spcBef>
          <a:spcPct val="20000"/>
        </a:spcBef>
        <a:spcAft>
          <a:spcPct val="0"/>
        </a:spcAft>
        <a:buChar char="•"/>
        <a:defRPr sz="2400">
          <a:solidFill>
            <a:schemeClr val="tx1"/>
          </a:solidFill>
          <a:latin typeface="Comic Sans MS"/>
          <a:ea typeface="+mn-ea"/>
          <a:cs typeface="Comic Sans MS"/>
        </a:defRPr>
      </a:lvl3pPr>
      <a:lvl4pPr marL="1600200" indent="-228600" algn="l" rtl="0" eaLnBrk="0" fontAlgn="base" hangingPunct="0">
        <a:spcBef>
          <a:spcPct val="20000"/>
        </a:spcBef>
        <a:spcAft>
          <a:spcPct val="0"/>
        </a:spcAft>
        <a:buChar char="–"/>
        <a:defRPr sz="2000">
          <a:solidFill>
            <a:schemeClr val="tx1"/>
          </a:solidFill>
          <a:latin typeface="Comic Sans MS"/>
          <a:ea typeface="+mn-ea"/>
          <a:cs typeface="Comic Sans MS"/>
        </a:defRPr>
      </a:lvl4pPr>
      <a:lvl5pPr marL="2057400" indent="-228600" algn="l" rtl="0" eaLnBrk="0" fontAlgn="base" hangingPunct="0">
        <a:spcBef>
          <a:spcPct val="20000"/>
        </a:spcBef>
        <a:spcAft>
          <a:spcPct val="0"/>
        </a:spcAft>
        <a:buChar char="»"/>
        <a:defRPr sz="2000">
          <a:solidFill>
            <a:schemeClr val="tx1"/>
          </a:solidFill>
          <a:latin typeface="Comic Sans MS"/>
          <a:ea typeface="+mn-ea"/>
          <a:cs typeface="Comic Sans MS"/>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28600" y="2130425"/>
            <a:ext cx="8686800" cy="1470025"/>
          </a:xfrm>
        </p:spPr>
        <p:txBody>
          <a:bodyPr/>
          <a:lstStyle/>
          <a:p>
            <a:pPr eaLnBrk="1" hangingPunct="1">
              <a:defRPr/>
            </a:pPr>
            <a:r>
              <a:rPr lang="en-US" sz="4000" dirty="0">
                <a:latin typeface="Comic Sans MS" charset="0"/>
                <a:cs typeface="+mj-cs"/>
              </a:rPr>
              <a:t>Chapter 40</a:t>
            </a:r>
            <a:br>
              <a:rPr lang="en-US" sz="4800" dirty="0">
                <a:latin typeface="Comic Sans MS" charset="0"/>
                <a:cs typeface="+mj-cs"/>
              </a:rPr>
            </a:br>
            <a:r>
              <a:rPr lang="en-US" sz="4800" b="1" dirty="0">
                <a:latin typeface="Comic Sans MS" charset="0"/>
                <a:cs typeface="+mj-cs"/>
              </a:rPr>
              <a:t>File System Implementation</a:t>
            </a:r>
            <a:endParaRPr lang="en-US" sz="4000" b="1" dirty="0">
              <a:latin typeface="Comic Sans MS" charset="0"/>
              <a:cs typeface="+mj-cs"/>
            </a:endParaRPr>
          </a:p>
        </p:txBody>
      </p:sp>
      <p:sp>
        <p:nvSpPr>
          <p:cNvPr id="2051" name="Rectangle 3"/>
          <p:cNvSpPr>
            <a:spLocks noGrp="1" noChangeArrowheads="1"/>
          </p:cNvSpPr>
          <p:nvPr>
            <p:ph type="subTitle" idx="1"/>
          </p:nvPr>
        </p:nvSpPr>
        <p:spPr/>
        <p:txBody>
          <a:bodyPr/>
          <a:lstStyle/>
          <a:p>
            <a:pPr eaLnBrk="1" hangingPunct="1">
              <a:defRPr/>
            </a:pPr>
            <a:r>
              <a:rPr lang="en-US" dirty="0" err="1">
                <a:latin typeface="Comic Sans MS" charset="0"/>
                <a:cs typeface="+mn-cs"/>
              </a:rPr>
              <a:t>Chien</a:t>
            </a:r>
            <a:r>
              <a:rPr lang="en-US" dirty="0">
                <a:latin typeface="Comic Sans MS" charset="0"/>
                <a:cs typeface="+mn-cs"/>
              </a:rPr>
              <a:t>-Chung </a:t>
            </a:r>
            <a:r>
              <a:rPr lang="en-US" dirty="0" err="1">
                <a:latin typeface="Comic Sans MS" charset="0"/>
                <a:cs typeface="+mn-cs"/>
              </a:rPr>
              <a:t>Shen</a:t>
            </a:r>
            <a:endParaRPr lang="en-US" dirty="0">
              <a:latin typeface="Comic Sans MS" charset="0"/>
              <a:cs typeface="+mn-cs"/>
            </a:endParaRPr>
          </a:p>
          <a:p>
            <a:pPr eaLnBrk="1" hangingPunct="1">
              <a:defRPr/>
            </a:pPr>
            <a:r>
              <a:rPr lang="en-US" dirty="0">
                <a:latin typeface="Comic Sans MS" charset="0"/>
                <a:cs typeface="+mn-cs"/>
              </a:rPr>
              <a:t>CIS, UD</a:t>
            </a:r>
          </a:p>
          <a:p>
            <a:pPr eaLnBrk="1" hangingPunct="1">
              <a:defRPr/>
            </a:pPr>
            <a:r>
              <a:rPr lang="en-US" b="1" dirty="0" err="1">
                <a:latin typeface="Courier New" charset="0"/>
                <a:cs typeface="+mn-cs"/>
              </a:rPr>
              <a:t>cshen@udel.edu</a:t>
            </a:r>
            <a:endParaRPr lang="en-US" b="1" dirty="0">
              <a:latin typeface="Courier New" charset="0"/>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FE079C-A2E6-FC45-8E72-7CA49A70BAE6}"/>
              </a:ext>
            </a:extLst>
          </p:cNvPr>
          <p:cNvPicPr>
            <a:picLocks noChangeAspect="1"/>
          </p:cNvPicPr>
          <p:nvPr/>
        </p:nvPicPr>
        <p:blipFill>
          <a:blip r:embed="rId2"/>
          <a:stretch>
            <a:fillRect/>
          </a:stretch>
        </p:blipFill>
        <p:spPr>
          <a:xfrm rot="16200000">
            <a:off x="2118853" y="-72801"/>
            <a:ext cx="4876802" cy="8809707"/>
          </a:xfrm>
          <a:prstGeom prst="rect">
            <a:avLst/>
          </a:prstGeom>
        </p:spPr>
      </p:pic>
      <p:pic>
        <p:nvPicPr>
          <p:cNvPr id="5" name="Picture 4" descr="sfs-5.eps">
            <a:extLst>
              <a:ext uri="{FF2B5EF4-FFF2-40B4-BE49-F238E27FC236}">
                <a16:creationId xmlns:a16="http://schemas.microsoft.com/office/drawing/2014/main" id="{BBE14946-7801-614E-8846-A8AF597C4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76200"/>
            <a:ext cx="3962400" cy="849085"/>
          </a:xfrm>
          <a:prstGeom prst="rect">
            <a:avLst/>
          </a:prstGeom>
        </p:spPr>
      </p:pic>
      <p:pic>
        <p:nvPicPr>
          <p:cNvPr id="6" name="Picture 5">
            <a:extLst>
              <a:ext uri="{FF2B5EF4-FFF2-40B4-BE49-F238E27FC236}">
                <a16:creationId xmlns:a16="http://schemas.microsoft.com/office/drawing/2014/main" id="{50E4F1CF-C8FF-6E40-95F7-68741B99899C}"/>
              </a:ext>
            </a:extLst>
          </p:cNvPr>
          <p:cNvPicPr>
            <a:picLocks noChangeAspect="1"/>
          </p:cNvPicPr>
          <p:nvPr/>
        </p:nvPicPr>
        <p:blipFill>
          <a:blip r:embed="rId4"/>
          <a:stretch>
            <a:fillRect/>
          </a:stretch>
        </p:blipFill>
        <p:spPr>
          <a:xfrm>
            <a:off x="3309883" y="1082586"/>
            <a:ext cx="5714288" cy="787092"/>
          </a:xfrm>
          <a:prstGeom prst="rect">
            <a:avLst/>
          </a:prstGeom>
        </p:spPr>
      </p:pic>
      <p:sp>
        <p:nvSpPr>
          <p:cNvPr id="7" name="TextBox 6">
            <a:extLst>
              <a:ext uri="{FF2B5EF4-FFF2-40B4-BE49-F238E27FC236}">
                <a16:creationId xmlns:a16="http://schemas.microsoft.com/office/drawing/2014/main" id="{AEB7D3DD-36C0-6F4F-BBDB-C52DD3AC59FC}"/>
              </a:ext>
            </a:extLst>
          </p:cNvPr>
          <p:cNvSpPr txBox="1"/>
          <p:nvPr/>
        </p:nvSpPr>
        <p:spPr>
          <a:xfrm>
            <a:off x="7467600" y="694452"/>
            <a:ext cx="1008609" cy="461665"/>
          </a:xfrm>
          <a:prstGeom prst="rect">
            <a:avLst/>
          </a:prstGeom>
          <a:noFill/>
        </p:spPr>
        <p:txBody>
          <a:bodyPr wrap="none" rtlCol="0">
            <a:spAutoFit/>
          </a:bodyPr>
          <a:lstStyle/>
          <a:p>
            <a:r>
              <a:rPr lang="en-US" sz="2400" dirty="0"/>
              <a:t>xv6fs</a:t>
            </a:r>
          </a:p>
        </p:txBody>
      </p:sp>
      <p:sp>
        <p:nvSpPr>
          <p:cNvPr id="8" name="TextBox 7">
            <a:extLst>
              <a:ext uri="{FF2B5EF4-FFF2-40B4-BE49-F238E27FC236}">
                <a16:creationId xmlns:a16="http://schemas.microsoft.com/office/drawing/2014/main" id="{823007D7-050C-574A-B19C-CA3A6C516B30}"/>
              </a:ext>
            </a:extLst>
          </p:cNvPr>
          <p:cNvSpPr txBox="1"/>
          <p:nvPr/>
        </p:nvSpPr>
        <p:spPr>
          <a:xfrm>
            <a:off x="304800" y="851753"/>
            <a:ext cx="788999" cy="461665"/>
          </a:xfrm>
          <a:prstGeom prst="rect">
            <a:avLst/>
          </a:prstGeom>
          <a:noFill/>
        </p:spPr>
        <p:txBody>
          <a:bodyPr wrap="none" rtlCol="0">
            <a:spAutoFit/>
          </a:bodyPr>
          <a:lstStyle/>
          <a:p>
            <a:r>
              <a:rPr lang="en-US" sz="2400" dirty="0" err="1"/>
              <a:t>vsfs</a:t>
            </a:r>
            <a:endParaRPr lang="en-US" sz="2400" dirty="0"/>
          </a:p>
        </p:txBody>
      </p:sp>
    </p:spTree>
    <p:extLst>
      <p:ext uri="{BB962C8B-B14F-4D97-AF65-F5344CB8AC3E}">
        <p14:creationId xmlns:p14="http://schemas.microsoft.com/office/powerpoint/2010/main" val="554317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Organization: </a:t>
            </a:r>
            <a:r>
              <a:rPr lang="en-US" dirty="0" err="1"/>
              <a:t>inode</a:t>
            </a:r>
            <a:r>
              <a:rPr lang="en-US" dirty="0"/>
              <a:t> (3)</a:t>
            </a:r>
          </a:p>
        </p:txBody>
      </p:sp>
      <p:sp>
        <p:nvSpPr>
          <p:cNvPr id="3" name="Content Placeholder 2"/>
          <p:cNvSpPr>
            <a:spLocks noGrp="1"/>
          </p:cNvSpPr>
          <p:nvPr>
            <p:ph idx="1"/>
          </p:nvPr>
        </p:nvSpPr>
        <p:spPr/>
        <p:txBody>
          <a:bodyPr/>
          <a:lstStyle/>
          <a:p>
            <a:r>
              <a:rPr lang="en-US" sz="2400" dirty="0" err="1"/>
              <a:t>Inode</a:t>
            </a:r>
            <a:r>
              <a:rPr lang="en-US" sz="2400" dirty="0"/>
              <a:t> contains all </a:t>
            </a:r>
            <a:r>
              <a:rPr lang="en-US" sz="2400" b="1" dirty="0">
                <a:solidFill>
                  <a:srgbClr val="0000FF"/>
                </a:solidFill>
              </a:rPr>
              <a:t>metadata</a:t>
            </a:r>
            <a:r>
              <a:rPr lang="en-US" sz="2400" dirty="0"/>
              <a:t> about a file: type (regular file or directory), size in bytes, # of blocks, protection, time info, </a:t>
            </a:r>
            <a:r>
              <a:rPr lang="en-US" sz="2400" b="1" dirty="0"/>
              <a:t>pointers</a:t>
            </a:r>
            <a:r>
              <a:rPr lang="en-US" sz="2400" dirty="0"/>
              <a:t> to blocks, etc.</a:t>
            </a:r>
          </a:p>
        </p:txBody>
      </p:sp>
      <p:pic>
        <p:nvPicPr>
          <p:cNvPr id="4" name="Picture 3">
            <a:extLst>
              <a:ext uri="{FF2B5EF4-FFF2-40B4-BE49-F238E27FC236}">
                <a16:creationId xmlns:a16="http://schemas.microsoft.com/office/drawing/2014/main" id="{BAA5C8B8-92C7-B041-9E27-47AAA423F332}"/>
              </a:ext>
            </a:extLst>
          </p:cNvPr>
          <p:cNvPicPr>
            <a:picLocks noChangeAspect="1"/>
          </p:cNvPicPr>
          <p:nvPr/>
        </p:nvPicPr>
        <p:blipFill>
          <a:blip r:embed="rId2"/>
          <a:stretch>
            <a:fillRect/>
          </a:stretch>
        </p:blipFill>
        <p:spPr>
          <a:xfrm>
            <a:off x="3415792" y="2869866"/>
            <a:ext cx="5511800" cy="3709068"/>
          </a:xfrm>
          <a:prstGeom prst="rect">
            <a:avLst/>
          </a:prstGeom>
        </p:spPr>
      </p:pic>
      <p:grpSp>
        <p:nvGrpSpPr>
          <p:cNvPr id="11" name="Group 10">
            <a:extLst>
              <a:ext uri="{FF2B5EF4-FFF2-40B4-BE49-F238E27FC236}">
                <a16:creationId xmlns:a16="http://schemas.microsoft.com/office/drawing/2014/main" id="{4395AE20-ED84-5743-9F6C-2E722F19D5AA}"/>
              </a:ext>
            </a:extLst>
          </p:cNvPr>
          <p:cNvGrpSpPr/>
          <p:nvPr/>
        </p:nvGrpSpPr>
        <p:grpSpPr>
          <a:xfrm>
            <a:off x="216408" y="3656645"/>
            <a:ext cx="3390746" cy="2652080"/>
            <a:chOff x="152400" y="3886200"/>
            <a:chExt cx="3390746" cy="2652080"/>
          </a:xfrm>
        </p:grpSpPr>
        <p:pic>
          <p:nvPicPr>
            <p:cNvPr id="7" name="Picture 6">
              <a:extLst>
                <a:ext uri="{FF2B5EF4-FFF2-40B4-BE49-F238E27FC236}">
                  <a16:creationId xmlns:a16="http://schemas.microsoft.com/office/drawing/2014/main" id="{0DCCDC63-CFF8-3148-99AA-1F227B0B6CBC}"/>
                </a:ext>
              </a:extLst>
            </p:cNvPr>
            <p:cNvPicPr>
              <a:picLocks noChangeAspect="1"/>
            </p:cNvPicPr>
            <p:nvPr/>
          </p:nvPicPr>
          <p:blipFill>
            <a:blip r:embed="rId3"/>
            <a:stretch>
              <a:fillRect/>
            </a:stretch>
          </p:blipFill>
          <p:spPr>
            <a:xfrm>
              <a:off x="152400" y="3886200"/>
              <a:ext cx="3390746" cy="2652080"/>
            </a:xfrm>
            <a:prstGeom prst="rect">
              <a:avLst/>
            </a:prstGeom>
          </p:spPr>
        </p:pic>
        <p:sp>
          <p:nvSpPr>
            <p:cNvPr id="9" name="TextBox 8">
              <a:extLst>
                <a:ext uri="{FF2B5EF4-FFF2-40B4-BE49-F238E27FC236}">
                  <a16:creationId xmlns:a16="http://schemas.microsoft.com/office/drawing/2014/main" id="{4506FFAC-DC4D-7447-9BA5-F5B91C5706F6}"/>
                </a:ext>
              </a:extLst>
            </p:cNvPr>
            <p:cNvSpPr txBox="1"/>
            <p:nvPr/>
          </p:nvSpPr>
          <p:spPr>
            <a:xfrm>
              <a:off x="228600" y="5633902"/>
              <a:ext cx="1397000" cy="707886"/>
            </a:xfrm>
            <a:prstGeom prst="rect">
              <a:avLst/>
            </a:prstGeom>
            <a:noFill/>
          </p:spPr>
          <p:txBody>
            <a:bodyPr wrap="square" rtlCol="0">
              <a:spAutoFit/>
            </a:bodyPr>
            <a:lstStyle/>
            <a:p>
              <a:r>
                <a:rPr lang="en-US" sz="2000" dirty="0"/>
                <a:t>xv6 </a:t>
              </a:r>
              <a:r>
                <a:rPr lang="en-US" sz="2000" dirty="0" err="1"/>
                <a:t>inode</a:t>
              </a:r>
              <a:r>
                <a:rPr lang="en-US" sz="2000" dirty="0"/>
                <a:t> on disk</a:t>
              </a:r>
            </a:p>
          </p:txBody>
        </p:sp>
        <p:sp>
          <p:nvSpPr>
            <p:cNvPr id="10" name="Left Brace 9">
              <a:extLst>
                <a:ext uri="{FF2B5EF4-FFF2-40B4-BE49-F238E27FC236}">
                  <a16:creationId xmlns:a16="http://schemas.microsoft.com/office/drawing/2014/main" id="{BD9958A2-5A02-4947-9FB5-5FFE7A227B7B}"/>
                </a:ext>
              </a:extLst>
            </p:cNvPr>
            <p:cNvSpPr/>
            <p:nvPr/>
          </p:nvSpPr>
          <p:spPr>
            <a:xfrm>
              <a:off x="457200" y="4724400"/>
              <a:ext cx="152400" cy="457200"/>
            </a:xfrm>
            <a:prstGeom prst="leftBrace">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5" name="TextBox 4">
            <a:extLst>
              <a:ext uri="{FF2B5EF4-FFF2-40B4-BE49-F238E27FC236}">
                <a16:creationId xmlns:a16="http://schemas.microsoft.com/office/drawing/2014/main" id="{067EE920-1A8E-E94F-8F84-24F44584B6A0}"/>
              </a:ext>
            </a:extLst>
          </p:cNvPr>
          <p:cNvSpPr txBox="1"/>
          <p:nvPr/>
        </p:nvSpPr>
        <p:spPr>
          <a:xfrm>
            <a:off x="5181600" y="6538280"/>
            <a:ext cx="3833101" cy="307777"/>
          </a:xfrm>
          <a:prstGeom prst="rect">
            <a:avLst/>
          </a:prstGeom>
          <a:noFill/>
        </p:spPr>
        <p:txBody>
          <a:bodyPr wrap="none" rtlCol="0">
            <a:spAutoFit/>
          </a:bodyPr>
          <a:lstStyle/>
          <a:p>
            <a:r>
              <a:rPr lang="en-US" sz="1400" b="1" dirty="0"/>
              <a:t>Type</a:t>
            </a:r>
            <a:r>
              <a:rPr lang="en-US" sz="1400" dirty="0"/>
              <a:t> is kept in directory entry, not in </a:t>
            </a:r>
            <a:r>
              <a:rPr lang="en-US" sz="1400" dirty="0" err="1"/>
              <a:t>inode</a:t>
            </a:r>
            <a:endParaRPr lang="en-US" sz="1400" dirty="0"/>
          </a:p>
        </p:txBody>
      </p:sp>
    </p:spTree>
    <p:extLst>
      <p:ext uri="{BB962C8B-B14F-4D97-AF65-F5344CB8AC3E}">
        <p14:creationId xmlns:p14="http://schemas.microsoft.com/office/powerpoint/2010/main" val="736446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Data Blocks Are?</a:t>
            </a:r>
          </a:p>
        </p:txBody>
      </p:sp>
      <p:sp>
        <p:nvSpPr>
          <p:cNvPr id="3" name="Content Placeholder 2"/>
          <p:cNvSpPr>
            <a:spLocks noGrp="1"/>
          </p:cNvSpPr>
          <p:nvPr>
            <p:ph idx="1"/>
          </p:nvPr>
        </p:nvSpPr>
        <p:spPr>
          <a:xfrm>
            <a:off x="190500" y="1624583"/>
            <a:ext cx="5676900" cy="4525963"/>
          </a:xfrm>
        </p:spPr>
        <p:txBody>
          <a:bodyPr/>
          <a:lstStyle/>
          <a:p>
            <a:r>
              <a:rPr lang="en-US" sz="2200" dirty="0"/>
              <a:t>One approach: have one or more </a:t>
            </a:r>
            <a:r>
              <a:rPr lang="en-US" sz="2200" b="1" dirty="0"/>
              <a:t>direct pointers </a:t>
            </a:r>
            <a:r>
              <a:rPr lang="en-US" sz="2200" dirty="0"/>
              <a:t>(disk addresses) inside the </a:t>
            </a:r>
            <a:r>
              <a:rPr lang="en-US" sz="2200" dirty="0" err="1"/>
              <a:t>inode</a:t>
            </a:r>
            <a:r>
              <a:rPr lang="en-US" sz="2200" dirty="0"/>
              <a:t>, each refers to one disk block</a:t>
            </a:r>
          </a:p>
          <a:p>
            <a:pPr marL="0" indent="0">
              <a:buNone/>
            </a:pPr>
            <a:r>
              <a:rPr lang="en-US" sz="2200" dirty="0"/>
              <a:t>→ Limited file size</a:t>
            </a:r>
          </a:p>
          <a:p>
            <a:r>
              <a:rPr lang="en-US" sz="2200" b="1" dirty="0"/>
              <a:t>Multi-level index</a:t>
            </a:r>
          </a:p>
          <a:p>
            <a:pPr lvl="1"/>
            <a:r>
              <a:rPr lang="en-US" sz="2000" b="1" dirty="0"/>
              <a:t>indirect pointer: </a:t>
            </a:r>
            <a:r>
              <a:rPr lang="en-US" sz="2000" dirty="0"/>
              <a:t>it points to a block that contains more pointers, each of which point to user data </a:t>
            </a:r>
          </a:p>
          <a:p>
            <a:pPr lvl="1"/>
            <a:r>
              <a:rPr lang="en-US" sz="2000" dirty="0"/>
              <a:t>e.g., 4 KB block and 4-byte disk addresses </a:t>
            </a:r>
            <a:r>
              <a:rPr lang="en-US" sz="2000" dirty="0">
                <a:latin typeface="Wingdings"/>
                <a:ea typeface="Wingdings"/>
                <a:cs typeface="Wingdings"/>
                <a:sym typeface="Wingdings"/>
              </a:rPr>
              <a:t></a:t>
            </a:r>
            <a:r>
              <a:rPr lang="en-US" sz="2000" dirty="0">
                <a:sym typeface="Wingdings"/>
              </a:rPr>
              <a:t> (12+1024)*4K</a:t>
            </a:r>
          </a:p>
          <a:p>
            <a:pPr lvl="1"/>
            <a:r>
              <a:rPr lang="en-US" sz="2000" b="1" dirty="0">
                <a:sym typeface="Wingdings"/>
              </a:rPr>
              <a:t>double indirect pointer</a:t>
            </a:r>
          </a:p>
          <a:p>
            <a:pPr lvl="1"/>
            <a:r>
              <a:rPr lang="en-US" sz="2000" b="1" dirty="0">
                <a:sym typeface="Wingdings"/>
              </a:rPr>
              <a:t>triple indirect pointer</a:t>
            </a:r>
            <a:endParaRPr lang="en-US" sz="2000" b="1" dirty="0"/>
          </a:p>
          <a:p>
            <a:pPr lvl="1"/>
            <a:endParaRPr lang="en-US" sz="2000" b="1" dirty="0"/>
          </a:p>
        </p:txBody>
      </p:sp>
      <p:grpSp>
        <p:nvGrpSpPr>
          <p:cNvPr id="4" name="Group 3">
            <a:extLst>
              <a:ext uri="{FF2B5EF4-FFF2-40B4-BE49-F238E27FC236}">
                <a16:creationId xmlns:a16="http://schemas.microsoft.com/office/drawing/2014/main" id="{F4D21649-C63E-A64F-987B-A4132861F01C}"/>
              </a:ext>
            </a:extLst>
          </p:cNvPr>
          <p:cNvGrpSpPr/>
          <p:nvPr/>
        </p:nvGrpSpPr>
        <p:grpSpPr>
          <a:xfrm>
            <a:off x="5463338" y="1314166"/>
            <a:ext cx="3619346" cy="2895600"/>
            <a:chOff x="194334" y="3626959"/>
            <a:chExt cx="3390746" cy="2652080"/>
          </a:xfrm>
        </p:grpSpPr>
        <p:pic>
          <p:nvPicPr>
            <p:cNvPr id="5" name="Picture 4">
              <a:extLst>
                <a:ext uri="{FF2B5EF4-FFF2-40B4-BE49-F238E27FC236}">
                  <a16:creationId xmlns:a16="http://schemas.microsoft.com/office/drawing/2014/main" id="{CD8BF63B-9185-4146-93EB-84DCE4B00BA0}"/>
                </a:ext>
              </a:extLst>
            </p:cNvPr>
            <p:cNvPicPr>
              <a:picLocks noChangeAspect="1"/>
            </p:cNvPicPr>
            <p:nvPr/>
          </p:nvPicPr>
          <p:blipFill>
            <a:blip r:embed="rId2"/>
            <a:stretch>
              <a:fillRect/>
            </a:stretch>
          </p:blipFill>
          <p:spPr>
            <a:xfrm>
              <a:off x="194334" y="3626959"/>
              <a:ext cx="3390746" cy="2652080"/>
            </a:xfrm>
            <a:prstGeom prst="rect">
              <a:avLst/>
            </a:prstGeom>
          </p:spPr>
        </p:pic>
        <p:sp>
          <p:nvSpPr>
            <p:cNvPr id="6" name="TextBox 5">
              <a:extLst>
                <a:ext uri="{FF2B5EF4-FFF2-40B4-BE49-F238E27FC236}">
                  <a16:creationId xmlns:a16="http://schemas.microsoft.com/office/drawing/2014/main" id="{7B73EA33-C092-AB43-BFA5-30B0BFB2DDFF}"/>
                </a:ext>
              </a:extLst>
            </p:cNvPr>
            <p:cNvSpPr txBox="1"/>
            <p:nvPr/>
          </p:nvSpPr>
          <p:spPr>
            <a:xfrm>
              <a:off x="478430" y="5287055"/>
              <a:ext cx="1397000" cy="707886"/>
            </a:xfrm>
            <a:prstGeom prst="rect">
              <a:avLst/>
            </a:prstGeom>
            <a:noFill/>
          </p:spPr>
          <p:txBody>
            <a:bodyPr wrap="square" rtlCol="0">
              <a:spAutoFit/>
            </a:bodyPr>
            <a:lstStyle/>
            <a:p>
              <a:r>
                <a:rPr lang="en-US" sz="2000" dirty="0"/>
                <a:t>xv6 </a:t>
              </a:r>
              <a:r>
                <a:rPr lang="en-US" sz="2000" dirty="0" err="1"/>
                <a:t>inode</a:t>
              </a:r>
              <a:r>
                <a:rPr lang="en-US" sz="2000" dirty="0"/>
                <a:t> on disk</a:t>
              </a:r>
            </a:p>
          </p:txBody>
        </p:sp>
        <p:sp>
          <p:nvSpPr>
            <p:cNvPr id="7" name="Left Brace 6">
              <a:extLst>
                <a:ext uri="{FF2B5EF4-FFF2-40B4-BE49-F238E27FC236}">
                  <a16:creationId xmlns:a16="http://schemas.microsoft.com/office/drawing/2014/main" id="{A454C808-8BE0-7747-B453-79C282403A68}"/>
                </a:ext>
              </a:extLst>
            </p:cNvPr>
            <p:cNvSpPr/>
            <p:nvPr/>
          </p:nvSpPr>
          <p:spPr>
            <a:xfrm>
              <a:off x="474011" y="4495799"/>
              <a:ext cx="152400" cy="457200"/>
            </a:xfrm>
            <a:prstGeom prst="leftBrace">
              <a:avLst/>
            </a:prstGeom>
            <a:ln w="28575">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pic>
        <p:nvPicPr>
          <p:cNvPr id="8" name="Picture 7" descr="Fig12_14.gif">
            <a:extLst>
              <a:ext uri="{FF2B5EF4-FFF2-40B4-BE49-F238E27FC236}">
                <a16:creationId xmlns:a16="http://schemas.microsoft.com/office/drawing/2014/main" id="{E624CC7F-4B5A-DC49-B332-3D23EDDEBCEB}"/>
              </a:ext>
            </a:extLst>
          </p:cNvPr>
          <p:cNvPicPr>
            <a:picLocks noChangeAspect="1"/>
          </p:cNvPicPr>
          <p:nvPr/>
        </p:nvPicPr>
        <p:blipFill>
          <a:blip r:embed="rId3"/>
          <a:stretch>
            <a:fillRect/>
          </a:stretch>
        </p:blipFill>
        <p:spPr>
          <a:xfrm>
            <a:off x="5755774" y="4258304"/>
            <a:ext cx="3276600" cy="2530444"/>
          </a:xfrm>
          <a:prstGeom prst="rect">
            <a:avLst/>
          </a:prstGeom>
        </p:spPr>
      </p:pic>
    </p:spTree>
    <p:extLst>
      <p:ext uri="{BB962C8B-B14F-4D97-AF65-F5344CB8AC3E}">
        <p14:creationId xmlns:p14="http://schemas.microsoft.com/office/powerpoint/2010/main" val="303468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Index</a:t>
            </a:r>
          </a:p>
        </p:txBody>
      </p:sp>
      <p:pic>
        <p:nvPicPr>
          <p:cNvPr id="4" name="Picture 3" descr="Fig12_14.gif"/>
          <p:cNvPicPr>
            <a:picLocks noChangeAspect="1"/>
          </p:cNvPicPr>
          <p:nvPr/>
        </p:nvPicPr>
        <p:blipFill>
          <a:blip r:embed="rId2"/>
          <a:stretch>
            <a:fillRect/>
          </a:stretch>
        </p:blipFill>
        <p:spPr>
          <a:xfrm>
            <a:off x="21336" y="1295401"/>
            <a:ext cx="6117489" cy="4724399"/>
          </a:xfrm>
          <a:prstGeom prst="rect">
            <a:avLst/>
          </a:prstGeom>
        </p:spPr>
      </p:pic>
      <p:sp>
        <p:nvSpPr>
          <p:cNvPr id="5" name="TextBox 4">
            <a:extLst>
              <a:ext uri="{FF2B5EF4-FFF2-40B4-BE49-F238E27FC236}">
                <a16:creationId xmlns:a16="http://schemas.microsoft.com/office/drawing/2014/main" id="{ABFE1C56-4D2D-744E-BA06-D3A5D404B161}"/>
              </a:ext>
            </a:extLst>
          </p:cNvPr>
          <p:cNvSpPr txBox="1"/>
          <p:nvPr/>
        </p:nvSpPr>
        <p:spPr>
          <a:xfrm>
            <a:off x="1752600" y="5867666"/>
            <a:ext cx="6858000" cy="1200329"/>
          </a:xfrm>
          <a:prstGeom prst="rect">
            <a:avLst/>
          </a:prstGeom>
          <a:noFill/>
        </p:spPr>
        <p:txBody>
          <a:bodyPr wrap="square" rtlCol="0">
            <a:spAutoFit/>
          </a:bodyPr>
          <a:lstStyle/>
          <a:p>
            <a:r>
              <a:rPr lang="en-US" dirty="0"/>
              <a:t>Assuming block size 4 KB and 4-byte </a:t>
            </a:r>
            <a:r>
              <a:rPr lang="en-US" b="1" dirty="0"/>
              <a:t>pointers</a:t>
            </a:r>
            <a:r>
              <a:rPr lang="en-US" dirty="0"/>
              <a:t>, 12 direct, 1 single indirect and 1 double indirect: file size over </a:t>
            </a:r>
            <a:r>
              <a:rPr lang="en-US" b="1" dirty="0"/>
              <a:t>4 GB </a:t>
            </a:r>
            <a:r>
              <a:rPr lang="en-US" dirty="0"/>
              <a:t>in size (i.e., (12 + 1024 + 1024</a:t>
            </a:r>
            <a:r>
              <a:rPr lang="en-US" baseline="30000" dirty="0"/>
              <a:t>2</a:t>
            </a:r>
            <a:r>
              <a:rPr lang="en-US" dirty="0"/>
              <a:t>) × 4 KB) </a:t>
            </a:r>
          </a:p>
          <a:p>
            <a:endParaRPr lang="en-US" dirty="0"/>
          </a:p>
        </p:txBody>
      </p:sp>
      <p:sp>
        <p:nvSpPr>
          <p:cNvPr id="6" name="TextBox 5">
            <a:extLst>
              <a:ext uri="{FF2B5EF4-FFF2-40B4-BE49-F238E27FC236}">
                <a16:creationId xmlns:a16="http://schemas.microsoft.com/office/drawing/2014/main" id="{917E2866-B37E-FF43-A43F-DD3107F34498}"/>
              </a:ext>
            </a:extLst>
          </p:cNvPr>
          <p:cNvSpPr txBox="1"/>
          <p:nvPr/>
        </p:nvSpPr>
        <p:spPr>
          <a:xfrm>
            <a:off x="6019800" y="2343597"/>
            <a:ext cx="3048000" cy="400110"/>
          </a:xfrm>
          <a:prstGeom prst="rect">
            <a:avLst/>
          </a:prstGeom>
          <a:noFill/>
        </p:spPr>
        <p:txBody>
          <a:bodyPr wrap="square" rtlCol="0">
            <a:spAutoFit/>
          </a:bodyPr>
          <a:lstStyle/>
          <a:p>
            <a:r>
              <a:rPr lang="en-US" sz="2000" b="1" dirty="0"/>
              <a:t>pointer</a:t>
            </a:r>
            <a:r>
              <a:rPr lang="en-US" sz="2000" dirty="0"/>
              <a:t> </a:t>
            </a:r>
          </a:p>
        </p:txBody>
      </p:sp>
      <p:sp>
        <p:nvSpPr>
          <p:cNvPr id="3" name="TextBox 2">
            <a:extLst>
              <a:ext uri="{FF2B5EF4-FFF2-40B4-BE49-F238E27FC236}">
                <a16:creationId xmlns:a16="http://schemas.microsoft.com/office/drawing/2014/main" id="{C73742B8-589E-904C-8268-294F3162E39D}"/>
              </a:ext>
            </a:extLst>
          </p:cNvPr>
          <p:cNvSpPr txBox="1"/>
          <p:nvPr/>
        </p:nvSpPr>
        <p:spPr>
          <a:xfrm>
            <a:off x="6606870" y="2133600"/>
            <a:ext cx="2385589" cy="307777"/>
          </a:xfrm>
          <a:prstGeom prst="rect">
            <a:avLst/>
          </a:prstGeom>
          <a:noFill/>
        </p:spPr>
        <p:txBody>
          <a:bodyPr wrap="none" rtlCol="0">
            <a:spAutoFit/>
          </a:bodyPr>
          <a:lstStyle/>
          <a:p>
            <a:r>
              <a:rPr lang="en-US" sz="1400" dirty="0">
                <a:solidFill>
                  <a:srgbClr val="0000FF"/>
                </a:solidFill>
              </a:rPr>
              <a:t>one pointer for each block</a:t>
            </a:r>
          </a:p>
        </p:txBody>
      </p:sp>
      <p:sp>
        <p:nvSpPr>
          <p:cNvPr id="7" name="TextBox 6">
            <a:extLst>
              <a:ext uri="{FF2B5EF4-FFF2-40B4-BE49-F238E27FC236}">
                <a16:creationId xmlns:a16="http://schemas.microsoft.com/office/drawing/2014/main" id="{20AA3051-F328-4540-8E41-1344229A2C7C}"/>
              </a:ext>
            </a:extLst>
          </p:cNvPr>
          <p:cNvSpPr txBox="1"/>
          <p:nvPr/>
        </p:nvSpPr>
        <p:spPr>
          <a:xfrm>
            <a:off x="6007608" y="2721005"/>
            <a:ext cx="3119765" cy="1292662"/>
          </a:xfrm>
          <a:prstGeom prst="rect">
            <a:avLst/>
          </a:prstGeom>
          <a:noFill/>
        </p:spPr>
        <p:txBody>
          <a:bodyPr wrap="none" rtlCol="0">
            <a:spAutoFit/>
          </a:bodyPr>
          <a:lstStyle/>
          <a:p>
            <a:r>
              <a:rPr lang="en-US" sz="2000" dirty="0"/>
              <a:t>vs.</a:t>
            </a:r>
          </a:p>
          <a:p>
            <a:r>
              <a:rPr lang="en-US" sz="2000" b="1" dirty="0">
                <a:solidFill>
                  <a:srgbClr val="0000FF"/>
                </a:solidFill>
              </a:rPr>
              <a:t>[extend</a:t>
            </a:r>
            <a:r>
              <a:rPr lang="en-US" sz="2000" dirty="0"/>
              <a:t> = a disk pointer </a:t>
            </a:r>
          </a:p>
          <a:p>
            <a:r>
              <a:rPr lang="en-US" sz="2000" dirty="0"/>
              <a:t>+ a length in blocks]</a:t>
            </a:r>
          </a:p>
          <a:p>
            <a:endParaRPr lang="en-US" dirty="0"/>
          </a:p>
        </p:txBody>
      </p:sp>
    </p:spTree>
    <p:extLst>
      <p:ext uri="{BB962C8B-B14F-4D97-AF65-F5344CB8AC3E}">
        <p14:creationId xmlns:p14="http://schemas.microsoft.com/office/powerpoint/2010/main" val="256560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5D6B-67AF-8047-A72F-7C7F9F866E7F}"/>
              </a:ext>
            </a:extLst>
          </p:cNvPr>
          <p:cNvSpPr>
            <a:spLocks noGrp="1"/>
          </p:cNvSpPr>
          <p:nvPr>
            <p:ph type="title"/>
          </p:nvPr>
        </p:nvSpPr>
        <p:spPr/>
        <p:txBody>
          <a:bodyPr/>
          <a:lstStyle/>
          <a:p>
            <a:r>
              <a:rPr lang="en-US" dirty="0"/>
              <a:t>Statistics of File Size</a:t>
            </a:r>
          </a:p>
        </p:txBody>
      </p:sp>
      <p:sp>
        <p:nvSpPr>
          <p:cNvPr id="3" name="Content Placeholder 2">
            <a:extLst>
              <a:ext uri="{FF2B5EF4-FFF2-40B4-BE49-F238E27FC236}">
                <a16:creationId xmlns:a16="http://schemas.microsoft.com/office/drawing/2014/main" id="{22A611D0-CA10-844D-B5A6-BB4565E5D3EA}"/>
              </a:ext>
            </a:extLst>
          </p:cNvPr>
          <p:cNvSpPr>
            <a:spLocks noGrp="1"/>
          </p:cNvSpPr>
          <p:nvPr>
            <p:ph idx="1"/>
          </p:nvPr>
        </p:nvSpPr>
        <p:spPr/>
        <p:txBody>
          <a:bodyPr/>
          <a:lstStyle/>
          <a:p>
            <a:r>
              <a:rPr lang="en-US" dirty="0"/>
              <a:t>Most files are </a:t>
            </a:r>
            <a:r>
              <a:rPr lang="en-US" b="1" dirty="0"/>
              <a:t>small</a:t>
            </a:r>
            <a:r>
              <a:rPr lang="en-US" dirty="0"/>
              <a:t> so direct pointers are good enough</a:t>
            </a:r>
          </a:p>
          <a:p>
            <a:endParaRPr lang="en-US" dirty="0"/>
          </a:p>
        </p:txBody>
      </p:sp>
      <p:pic>
        <p:nvPicPr>
          <p:cNvPr id="4" name="Picture 3">
            <a:extLst>
              <a:ext uri="{FF2B5EF4-FFF2-40B4-BE49-F238E27FC236}">
                <a16:creationId xmlns:a16="http://schemas.microsoft.com/office/drawing/2014/main" id="{0E396E4D-1BAD-B842-9745-BB74B98D3392}"/>
              </a:ext>
            </a:extLst>
          </p:cNvPr>
          <p:cNvPicPr>
            <a:picLocks noChangeAspect="1"/>
          </p:cNvPicPr>
          <p:nvPr/>
        </p:nvPicPr>
        <p:blipFill>
          <a:blip r:embed="rId2"/>
          <a:stretch>
            <a:fillRect/>
          </a:stretch>
        </p:blipFill>
        <p:spPr>
          <a:xfrm>
            <a:off x="304799" y="2872580"/>
            <a:ext cx="8668413" cy="2080419"/>
          </a:xfrm>
          <a:prstGeom prst="rect">
            <a:avLst/>
          </a:prstGeom>
        </p:spPr>
      </p:pic>
    </p:spTree>
    <p:extLst>
      <p:ext uri="{BB962C8B-B14F-4D97-AF65-F5344CB8AC3E}">
        <p14:creationId xmlns:p14="http://schemas.microsoft.com/office/powerpoint/2010/main" val="4015508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817F7-FD93-6747-947C-F026E1F1A509}"/>
              </a:ext>
            </a:extLst>
          </p:cNvPr>
          <p:cNvSpPr>
            <a:spLocks noGrp="1"/>
          </p:cNvSpPr>
          <p:nvPr>
            <p:ph type="title"/>
          </p:nvPr>
        </p:nvSpPr>
        <p:spPr/>
        <p:txBody>
          <a:bodyPr/>
          <a:lstStyle/>
          <a:p>
            <a:r>
              <a:rPr lang="en-US" dirty="0"/>
              <a:t>Pointer vs. Linked List</a:t>
            </a:r>
          </a:p>
        </p:txBody>
      </p:sp>
      <p:sp>
        <p:nvSpPr>
          <p:cNvPr id="3" name="Content Placeholder 2">
            <a:extLst>
              <a:ext uri="{FF2B5EF4-FFF2-40B4-BE49-F238E27FC236}">
                <a16:creationId xmlns:a16="http://schemas.microsoft.com/office/drawing/2014/main" id="{DC72DBC9-EFC2-0444-96B2-6FFBA17BCF22}"/>
              </a:ext>
            </a:extLst>
          </p:cNvPr>
          <p:cNvSpPr>
            <a:spLocks noGrp="1"/>
          </p:cNvSpPr>
          <p:nvPr>
            <p:ph idx="1"/>
          </p:nvPr>
        </p:nvSpPr>
        <p:spPr/>
        <p:txBody>
          <a:bodyPr/>
          <a:lstStyle/>
          <a:p>
            <a:r>
              <a:rPr lang="en-US" sz="2200" b="1" dirty="0"/>
              <a:t>Multiple pointers</a:t>
            </a:r>
            <a:r>
              <a:rPr lang="en-US" sz="2200" dirty="0"/>
              <a:t> vs. only one pointer points to 1</a:t>
            </a:r>
            <a:r>
              <a:rPr lang="en-US" sz="2200" baseline="30000" dirty="0"/>
              <a:t>st</a:t>
            </a:r>
            <a:r>
              <a:rPr lang="en-US" sz="2200" dirty="0"/>
              <a:t> block of the file; at the end </a:t>
            </a:r>
            <a:r>
              <a:rPr lang="en-US" sz="2200"/>
              <a:t>of that </a:t>
            </a:r>
            <a:r>
              <a:rPr lang="en-US" sz="2200" dirty="0"/>
              <a:t>data block, add another pointer, and so on (as a linked list)</a:t>
            </a:r>
          </a:p>
          <a:p>
            <a:r>
              <a:rPr lang="en-US" sz="2200" dirty="0"/>
              <a:t>Performance???</a:t>
            </a:r>
          </a:p>
          <a:p>
            <a:r>
              <a:rPr lang="en-US" sz="2200" dirty="0"/>
              <a:t>Bad for random access</a:t>
            </a:r>
          </a:p>
          <a:p>
            <a:r>
              <a:rPr lang="en-US" sz="2200" b="1" dirty="0"/>
              <a:t>In-memory</a:t>
            </a:r>
            <a:r>
              <a:rPr lang="en-US" sz="2200" dirty="0"/>
              <a:t> table of </a:t>
            </a:r>
            <a:r>
              <a:rPr lang="en-US" sz="2200" b="1" dirty="0"/>
              <a:t>link</a:t>
            </a:r>
            <a:r>
              <a:rPr lang="en-US" sz="2200" dirty="0"/>
              <a:t> info</a:t>
            </a:r>
          </a:p>
          <a:p>
            <a:pPr lvl="1"/>
            <a:r>
              <a:rPr lang="en-US" sz="2000" b="1" dirty="0"/>
              <a:t>F</a:t>
            </a:r>
            <a:r>
              <a:rPr lang="en-US" sz="2000" dirty="0"/>
              <a:t>ile </a:t>
            </a:r>
            <a:r>
              <a:rPr lang="en-US" sz="2000" b="1" dirty="0"/>
              <a:t>A</a:t>
            </a:r>
            <a:r>
              <a:rPr lang="en-US" sz="2000" dirty="0"/>
              <a:t>llocation </a:t>
            </a:r>
            <a:r>
              <a:rPr lang="en-US" sz="2000" b="1" dirty="0"/>
              <a:t>T</a:t>
            </a:r>
            <a:r>
              <a:rPr lang="en-US" sz="2000" dirty="0"/>
              <a:t>able (</a:t>
            </a:r>
            <a:r>
              <a:rPr lang="en-US" sz="2000" b="1" dirty="0"/>
              <a:t>FAT</a:t>
            </a:r>
            <a:r>
              <a:rPr lang="en-US" sz="2000" dirty="0"/>
              <a:t>) file system (classic old </a:t>
            </a:r>
            <a:r>
              <a:rPr lang="en-US" sz="2000" b="1" dirty="0"/>
              <a:t>Windows</a:t>
            </a:r>
            <a:r>
              <a:rPr lang="en-US" sz="2000" dirty="0"/>
              <a:t> file system)</a:t>
            </a:r>
          </a:p>
          <a:p>
            <a:pPr lvl="1"/>
            <a:r>
              <a:rPr lang="en-US" sz="2000" dirty="0"/>
              <a:t>FAT FS has no </a:t>
            </a:r>
            <a:r>
              <a:rPr lang="en-US" sz="2000" dirty="0" err="1"/>
              <a:t>inode</a:t>
            </a:r>
            <a:r>
              <a:rPr lang="en-US" sz="2000" dirty="0"/>
              <a:t>, which makes creating hard links impossible</a:t>
            </a:r>
          </a:p>
          <a:p>
            <a:pPr lvl="1"/>
            <a:r>
              <a:rPr lang="en-US" sz="2000" dirty="0"/>
              <a:t>In FAT FS, a directory entry refers directly to the </a:t>
            </a:r>
            <a:r>
              <a:rPr lang="en-US" sz="2000" b="1" dirty="0"/>
              <a:t>first</a:t>
            </a:r>
            <a:r>
              <a:rPr lang="en-US" sz="2000" dirty="0"/>
              <a:t> block of said file</a:t>
            </a:r>
          </a:p>
        </p:txBody>
      </p:sp>
      <p:sp>
        <p:nvSpPr>
          <p:cNvPr id="4" name="TextBox 3">
            <a:extLst>
              <a:ext uri="{FF2B5EF4-FFF2-40B4-BE49-F238E27FC236}">
                <a16:creationId xmlns:a16="http://schemas.microsoft.com/office/drawing/2014/main" id="{C207D44C-45A7-6D45-9633-14086CFC4F7F}"/>
              </a:ext>
            </a:extLst>
          </p:cNvPr>
          <p:cNvSpPr txBox="1"/>
          <p:nvPr/>
        </p:nvSpPr>
        <p:spPr>
          <a:xfrm>
            <a:off x="533400" y="6019800"/>
            <a:ext cx="8077200" cy="461665"/>
          </a:xfrm>
          <a:prstGeom prst="rect">
            <a:avLst/>
          </a:prstGeom>
          <a:noFill/>
        </p:spPr>
        <p:txBody>
          <a:bodyPr wrap="square" rtlCol="0">
            <a:spAutoFit/>
          </a:bodyPr>
          <a:lstStyle/>
          <a:p>
            <a:r>
              <a:rPr lang="en-US" sz="2400" b="1" dirty="0"/>
              <a:t>pointer</a:t>
            </a:r>
            <a:r>
              <a:rPr lang="en-US" sz="2400" dirty="0"/>
              <a:t> vs. [</a:t>
            </a:r>
            <a:r>
              <a:rPr lang="en-US" sz="2400" b="1" dirty="0">
                <a:solidFill>
                  <a:srgbClr val="0000FF"/>
                </a:solidFill>
              </a:rPr>
              <a:t>extend</a:t>
            </a:r>
            <a:r>
              <a:rPr lang="en-US" sz="2400" dirty="0"/>
              <a:t> = a disk pointer + a length in blocks]</a:t>
            </a:r>
          </a:p>
        </p:txBody>
      </p:sp>
    </p:spTree>
    <p:extLst>
      <p:ext uri="{BB962C8B-B14F-4D97-AF65-F5344CB8AC3E}">
        <p14:creationId xmlns:p14="http://schemas.microsoft.com/office/powerpoint/2010/main" val="304104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Directory Organization</a:t>
            </a:r>
          </a:p>
        </p:txBody>
      </p:sp>
      <p:sp>
        <p:nvSpPr>
          <p:cNvPr id="3" name="Content Placeholder 2"/>
          <p:cNvSpPr>
            <a:spLocks noGrp="1"/>
          </p:cNvSpPr>
          <p:nvPr>
            <p:ph idx="1"/>
          </p:nvPr>
        </p:nvSpPr>
        <p:spPr/>
        <p:txBody>
          <a:bodyPr/>
          <a:lstStyle/>
          <a:p>
            <a:r>
              <a:rPr lang="en-US" sz="2200" dirty="0"/>
              <a:t>Contains a list of [</a:t>
            </a:r>
            <a:r>
              <a:rPr lang="en-US" sz="2200" dirty="0" err="1"/>
              <a:t>inode</a:t>
            </a:r>
            <a:r>
              <a:rPr lang="en-US" sz="2200" dirty="0"/>
              <a:t> number, entry name] pairs </a:t>
            </a:r>
          </a:p>
          <a:p>
            <a:pPr lvl="1"/>
            <a:r>
              <a:rPr lang="en-US" sz="2000" dirty="0"/>
              <a:t>for each </a:t>
            </a:r>
            <a:r>
              <a:rPr lang="en-US" sz="2000" u="sng" dirty="0"/>
              <a:t>file</a:t>
            </a:r>
            <a:r>
              <a:rPr lang="en-US" sz="2000" dirty="0"/>
              <a:t> or </a:t>
            </a:r>
            <a:r>
              <a:rPr lang="en-US" sz="2000" u="sng" dirty="0"/>
              <a:t>directory</a:t>
            </a:r>
            <a:r>
              <a:rPr lang="en-US" sz="2000" dirty="0"/>
              <a:t> in a given directory, there is a string and a number in the data block(s) of the directory </a:t>
            </a:r>
          </a:p>
          <a:p>
            <a:pPr lvl="1"/>
            <a:r>
              <a:rPr lang="en-US" sz="2000" dirty="0"/>
              <a:t>For each string, there may also be a length (assuming variable-sized names) </a:t>
            </a:r>
          </a:p>
          <a:p>
            <a:pPr lvl="1"/>
            <a:r>
              <a:rPr lang="en-US" sz="2000" dirty="0"/>
              <a:t>assume a directory </a:t>
            </a:r>
            <a:r>
              <a:rPr lang="en-US" sz="2000" dirty="0" err="1">
                <a:latin typeface="Courier New"/>
                <a:cs typeface="Courier New"/>
              </a:rPr>
              <a:t>dir</a:t>
            </a:r>
            <a:r>
              <a:rPr lang="en-US" sz="2000" b="1" dirty="0"/>
              <a:t> </a:t>
            </a:r>
            <a:r>
              <a:rPr lang="en-US" sz="2000" dirty="0"/>
              <a:t>(</a:t>
            </a:r>
            <a:r>
              <a:rPr lang="en-US" sz="2000" dirty="0" err="1"/>
              <a:t>inode</a:t>
            </a:r>
            <a:r>
              <a:rPr lang="en-US" sz="2000" dirty="0"/>
              <a:t> number </a:t>
            </a:r>
            <a:r>
              <a:rPr lang="en-US" sz="2000" b="1" dirty="0">
                <a:solidFill>
                  <a:srgbClr val="0000FF"/>
                </a:solidFill>
              </a:rPr>
              <a:t>5</a:t>
            </a:r>
            <a:r>
              <a:rPr lang="en-US" sz="2000" dirty="0"/>
              <a:t>) has three files in it (</a:t>
            </a:r>
            <a:r>
              <a:rPr lang="en-US" sz="2000" dirty="0">
                <a:latin typeface="Courier New"/>
                <a:cs typeface="Courier New"/>
              </a:rPr>
              <a:t>foo</a:t>
            </a:r>
            <a:r>
              <a:rPr lang="en-US" sz="2000" dirty="0"/>
              <a:t>, </a:t>
            </a:r>
            <a:r>
              <a:rPr lang="en-US" sz="2000" dirty="0">
                <a:latin typeface="Courier New"/>
                <a:cs typeface="Courier New"/>
              </a:rPr>
              <a:t>bar</a:t>
            </a:r>
            <a:r>
              <a:rPr lang="en-US" sz="2000" dirty="0"/>
              <a:t>, and </a:t>
            </a:r>
            <a:r>
              <a:rPr lang="en-US" sz="2000" dirty="0" err="1">
                <a:latin typeface="Courier New"/>
                <a:cs typeface="Courier New"/>
              </a:rPr>
              <a:t>foobar_is_a_pretty_longname</a:t>
            </a:r>
            <a:r>
              <a:rPr lang="en-US" sz="2000" dirty="0"/>
              <a:t>), and their </a:t>
            </a:r>
            <a:r>
              <a:rPr lang="en-US" sz="2000" dirty="0" err="1"/>
              <a:t>inode</a:t>
            </a:r>
            <a:r>
              <a:rPr lang="en-US" sz="2000" dirty="0"/>
              <a:t> numbers are 12, 13, and 24, respectively </a:t>
            </a:r>
          </a:p>
          <a:p>
            <a:pPr lvl="1"/>
            <a:r>
              <a:rPr lang="en-US" sz="2000" dirty="0"/>
              <a:t>on-disk data for </a:t>
            </a:r>
            <a:r>
              <a:rPr lang="en-US" sz="2000" dirty="0" err="1">
                <a:latin typeface="Courier New" panose="02070309020205020404" pitchFamily="49" charset="0"/>
                <a:cs typeface="Courier New" panose="02070309020205020404" pitchFamily="49" charset="0"/>
              </a:rPr>
              <a:t>dir</a:t>
            </a:r>
            <a:endParaRPr lang="en-US" sz="2000" dirty="0">
              <a:latin typeface="Courier New" panose="02070309020205020404" pitchFamily="49" charset="0"/>
              <a:cs typeface="Courier New" panose="02070309020205020404" pitchFamily="49" charset="0"/>
            </a:endParaRPr>
          </a:p>
          <a:p>
            <a:pPr lvl="1"/>
            <a:endParaRPr lang="en-US" sz="2000" dirty="0">
              <a:latin typeface="Courier New" panose="02070309020205020404" pitchFamily="49" charset="0"/>
              <a:cs typeface="Courier New" panose="02070309020205020404" pitchFamily="49" charset="0"/>
            </a:endParaRPr>
          </a:p>
          <a:p>
            <a:pPr lvl="1"/>
            <a:endParaRPr lang="en-US" sz="2000" dirty="0">
              <a:latin typeface="Courier New" panose="02070309020205020404" pitchFamily="49" charset="0"/>
              <a:cs typeface="Courier New" panose="02070309020205020404" pitchFamily="49" charset="0"/>
            </a:endParaRPr>
          </a:p>
          <a:p>
            <a:pPr lvl="1"/>
            <a:endParaRPr lang="en-US" sz="2000" dirty="0">
              <a:latin typeface="Courier New" panose="02070309020205020404" pitchFamily="49" charset="0"/>
              <a:cs typeface="Courier New" panose="02070309020205020404" pitchFamily="49" charset="0"/>
            </a:endParaRPr>
          </a:p>
          <a:p>
            <a:pPr lvl="1"/>
            <a:r>
              <a:rPr lang="en-US" sz="2000" dirty="0"/>
              <a:t>deleting a file (e.g., calling </a:t>
            </a:r>
            <a:r>
              <a:rPr lang="en-US" sz="2000" dirty="0">
                <a:latin typeface="Courier New" panose="02070309020205020404" pitchFamily="49" charset="0"/>
                <a:cs typeface="Courier New" panose="02070309020205020404" pitchFamily="49" charset="0"/>
              </a:rPr>
              <a:t>unlink()</a:t>
            </a:r>
            <a:r>
              <a:rPr lang="en-US" sz="2000" dirty="0"/>
              <a:t>) can leave an </a:t>
            </a:r>
            <a:r>
              <a:rPr lang="en-US" sz="2000" b="1" dirty="0"/>
              <a:t>empty space</a:t>
            </a:r>
            <a:r>
              <a:rPr lang="en-US" sz="2000" dirty="0"/>
              <a:t> in the middle of the directory; a new entry may reuse an old and bigger entry (via </a:t>
            </a:r>
            <a:r>
              <a:rPr lang="en-US" sz="2000" dirty="0" err="1">
                <a:latin typeface="Courier New" panose="02070309020205020404" pitchFamily="49" charset="0"/>
                <a:cs typeface="Courier New" panose="02070309020205020404" pitchFamily="49" charset="0"/>
              </a:rPr>
              <a:t>reclen</a:t>
            </a:r>
            <a:r>
              <a:rPr lang="en-US" sz="2000" dirty="0"/>
              <a:t>)</a:t>
            </a:r>
          </a:p>
          <a:p>
            <a:pPr lvl="1"/>
            <a:endParaRPr lang="en-US" sz="2000" dirty="0"/>
          </a:p>
          <a:p>
            <a:pPr lvl="1"/>
            <a:endParaRPr lang="en-US" sz="2000" dirty="0">
              <a:latin typeface="Courier New" panose="02070309020205020404" pitchFamily="49" charset="0"/>
              <a:cs typeface="Courier New" panose="02070309020205020404" pitchFamily="49" charset="0"/>
            </a:endParaRPr>
          </a:p>
          <a:p>
            <a:pPr marL="0" indent="0">
              <a:buNone/>
            </a:pPr>
            <a:endParaRPr lang="en-US" dirty="0"/>
          </a:p>
        </p:txBody>
      </p:sp>
      <p:pic>
        <p:nvPicPr>
          <p:cNvPr id="4" name="Picture 3">
            <a:extLst>
              <a:ext uri="{FF2B5EF4-FFF2-40B4-BE49-F238E27FC236}">
                <a16:creationId xmlns:a16="http://schemas.microsoft.com/office/drawing/2014/main" id="{E02E0A01-0B74-1147-B001-8FB1220BC661}"/>
              </a:ext>
            </a:extLst>
          </p:cNvPr>
          <p:cNvPicPr>
            <a:picLocks noChangeAspect="1"/>
          </p:cNvPicPr>
          <p:nvPr/>
        </p:nvPicPr>
        <p:blipFill>
          <a:blip r:embed="rId2"/>
          <a:stretch>
            <a:fillRect/>
          </a:stretch>
        </p:blipFill>
        <p:spPr>
          <a:xfrm>
            <a:off x="3886200" y="4572000"/>
            <a:ext cx="5183124" cy="1172652"/>
          </a:xfrm>
          <a:prstGeom prst="rect">
            <a:avLst/>
          </a:prstGeom>
        </p:spPr>
      </p:pic>
      <p:sp>
        <p:nvSpPr>
          <p:cNvPr id="5" name="Oval 4">
            <a:extLst>
              <a:ext uri="{FF2B5EF4-FFF2-40B4-BE49-F238E27FC236}">
                <a16:creationId xmlns:a16="http://schemas.microsoft.com/office/drawing/2014/main" id="{207D0E5A-C48B-C54F-ADBC-9BB9177AF5EB}"/>
              </a:ext>
            </a:extLst>
          </p:cNvPr>
          <p:cNvSpPr/>
          <p:nvPr/>
        </p:nvSpPr>
        <p:spPr>
          <a:xfrm>
            <a:off x="3962400" y="4724400"/>
            <a:ext cx="381000" cy="228600"/>
          </a:xfrm>
          <a:prstGeom prst="ellipse">
            <a:avLst/>
          </a:prstGeom>
          <a:noFill/>
          <a:ln>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702F8659-63B1-284D-B168-2006C96D05FD}"/>
              </a:ext>
            </a:extLst>
          </p:cNvPr>
          <p:cNvSpPr txBox="1"/>
          <p:nvPr/>
        </p:nvSpPr>
        <p:spPr>
          <a:xfrm>
            <a:off x="7391400" y="5029200"/>
            <a:ext cx="1369286" cy="369332"/>
          </a:xfrm>
          <a:prstGeom prst="rect">
            <a:avLst/>
          </a:prstGeom>
          <a:noFill/>
        </p:spPr>
        <p:txBody>
          <a:bodyPr wrap="none" rtlCol="0">
            <a:spAutoFit/>
          </a:bodyPr>
          <a:lstStyle/>
          <a:p>
            <a:r>
              <a:rPr lang="en-US" dirty="0"/>
              <a:t>36=28+4+4</a:t>
            </a:r>
          </a:p>
        </p:txBody>
      </p:sp>
    </p:spTree>
    <p:extLst>
      <p:ext uri="{BB962C8B-B14F-4D97-AF65-F5344CB8AC3E}">
        <p14:creationId xmlns:p14="http://schemas.microsoft.com/office/powerpoint/2010/main" val="1288481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0194A-6C41-224A-BC50-87ECE47A8176}"/>
              </a:ext>
            </a:extLst>
          </p:cNvPr>
          <p:cNvSpPr>
            <a:spLocks noGrp="1"/>
          </p:cNvSpPr>
          <p:nvPr>
            <p:ph type="title"/>
          </p:nvPr>
        </p:nvSpPr>
        <p:spPr/>
        <p:txBody>
          <a:bodyPr/>
          <a:lstStyle/>
          <a:p>
            <a:r>
              <a:rPr lang="en-US" sz="4200" dirty="0"/>
              <a:t>Where Are Directories Stored</a:t>
            </a:r>
          </a:p>
        </p:txBody>
      </p:sp>
      <p:sp>
        <p:nvSpPr>
          <p:cNvPr id="3" name="Content Placeholder 2">
            <a:extLst>
              <a:ext uri="{FF2B5EF4-FFF2-40B4-BE49-F238E27FC236}">
                <a16:creationId xmlns:a16="http://schemas.microsoft.com/office/drawing/2014/main" id="{5590F5F3-44D7-B747-9B2A-A692B75BCAF6}"/>
              </a:ext>
            </a:extLst>
          </p:cNvPr>
          <p:cNvSpPr>
            <a:spLocks noGrp="1"/>
          </p:cNvSpPr>
          <p:nvPr>
            <p:ph idx="1"/>
          </p:nvPr>
        </p:nvSpPr>
        <p:spPr/>
        <p:txBody>
          <a:bodyPr/>
          <a:lstStyle/>
          <a:p>
            <a:r>
              <a:rPr lang="en-US" sz="2400" dirty="0"/>
              <a:t>A directory (as a file) has an </a:t>
            </a:r>
            <a:r>
              <a:rPr lang="en-US" sz="2400" b="1" dirty="0" err="1"/>
              <a:t>inode</a:t>
            </a:r>
            <a:r>
              <a:rPr lang="en-US" sz="2400" dirty="0"/>
              <a:t>, somewhere in the </a:t>
            </a:r>
            <a:r>
              <a:rPr lang="en-US" sz="2400" b="1" dirty="0" err="1"/>
              <a:t>inode</a:t>
            </a:r>
            <a:r>
              <a:rPr lang="en-US" sz="2400" b="1" dirty="0"/>
              <a:t> table</a:t>
            </a:r>
            <a:r>
              <a:rPr lang="en-US" sz="2400" dirty="0"/>
              <a:t> (with the type field of the </a:t>
            </a:r>
            <a:r>
              <a:rPr lang="en-US" sz="2400" dirty="0" err="1"/>
              <a:t>inode</a:t>
            </a:r>
            <a:r>
              <a:rPr lang="en-US" sz="2400" dirty="0"/>
              <a:t> marked as “directory” instead of “regular file”)</a:t>
            </a:r>
          </a:p>
          <a:p>
            <a:r>
              <a:rPr lang="en-US" sz="2400" dirty="0"/>
              <a:t>The directory has data blocks pointed to by the </a:t>
            </a:r>
            <a:r>
              <a:rPr lang="en-US" sz="2400" dirty="0" err="1"/>
              <a:t>inode</a:t>
            </a:r>
            <a:endParaRPr lang="en-US" sz="2400" dirty="0"/>
          </a:p>
          <a:p>
            <a:r>
              <a:rPr lang="en-US" sz="2400" dirty="0"/>
              <a:t>Contents of a directory are stored as a </a:t>
            </a:r>
            <a:r>
              <a:rPr lang="en-US" sz="2400" b="1" dirty="0"/>
              <a:t>linear list</a:t>
            </a:r>
            <a:r>
              <a:rPr lang="en-US" sz="2400" dirty="0"/>
              <a:t> of directory entries </a:t>
            </a:r>
          </a:p>
          <a:p>
            <a:r>
              <a:rPr lang="en-US" sz="2400" dirty="0"/>
              <a:t>XFS stores directories in </a:t>
            </a:r>
            <a:r>
              <a:rPr lang="en-US" sz="2400" b="1" dirty="0"/>
              <a:t>B-tree</a:t>
            </a:r>
            <a:r>
              <a:rPr lang="en-US" sz="2400" dirty="0"/>
              <a:t> form, making file create operations (which have to ensure that a file name has not been used before creating it) faster than linear list form</a:t>
            </a:r>
          </a:p>
          <a:p>
            <a:endParaRPr lang="en-US" sz="2400" dirty="0"/>
          </a:p>
          <a:p>
            <a:endParaRPr lang="en-US" sz="2400" dirty="0"/>
          </a:p>
        </p:txBody>
      </p:sp>
    </p:spTree>
    <p:extLst>
      <p:ext uri="{BB962C8B-B14F-4D97-AF65-F5344CB8AC3E}">
        <p14:creationId xmlns:p14="http://schemas.microsoft.com/office/powerpoint/2010/main" val="722264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B0FE8-723B-2C4C-BFE3-21517268031B}"/>
              </a:ext>
            </a:extLst>
          </p:cNvPr>
          <p:cNvSpPr>
            <a:spLocks noGrp="1"/>
          </p:cNvSpPr>
          <p:nvPr>
            <p:ph type="title"/>
          </p:nvPr>
        </p:nvSpPr>
        <p:spPr/>
        <p:txBody>
          <a:bodyPr/>
          <a:lstStyle/>
          <a:p>
            <a:r>
              <a:rPr lang="en-US" dirty="0"/>
              <a:t>Free Space Management</a:t>
            </a:r>
          </a:p>
        </p:txBody>
      </p:sp>
      <p:sp>
        <p:nvSpPr>
          <p:cNvPr id="3" name="Content Placeholder 2">
            <a:extLst>
              <a:ext uri="{FF2B5EF4-FFF2-40B4-BE49-F238E27FC236}">
                <a16:creationId xmlns:a16="http://schemas.microsoft.com/office/drawing/2014/main" id="{D8B80397-76A2-8D4C-83E4-9C9EE3E1FB2B}"/>
              </a:ext>
            </a:extLst>
          </p:cNvPr>
          <p:cNvSpPr>
            <a:spLocks noGrp="1"/>
          </p:cNvSpPr>
          <p:nvPr>
            <p:ph idx="1"/>
          </p:nvPr>
        </p:nvSpPr>
        <p:spPr/>
        <p:txBody>
          <a:bodyPr/>
          <a:lstStyle/>
          <a:p>
            <a:r>
              <a:rPr lang="en-US" sz="2400" dirty="0"/>
              <a:t>File system must track which </a:t>
            </a:r>
            <a:r>
              <a:rPr lang="en-US" sz="2400" dirty="0" err="1"/>
              <a:t>inodes</a:t>
            </a:r>
            <a:r>
              <a:rPr lang="en-US" sz="2400" dirty="0"/>
              <a:t> and data blocks are free or allocated, so that when a new file or directory is allocated, it can find space for it </a:t>
            </a:r>
          </a:p>
          <a:p>
            <a:r>
              <a:rPr lang="en-US" sz="2400" dirty="0"/>
              <a:t>Example schemes and allocation structures</a:t>
            </a:r>
          </a:p>
          <a:p>
            <a:pPr lvl="1"/>
            <a:r>
              <a:rPr lang="en-US" sz="2000" dirty="0"/>
              <a:t>bitmap</a:t>
            </a:r>
          </a:p>
          <a:p>
            <a:pPr lvl="1"/>
            <a:r>
              <a:rPr lang="en-US" sz="2000" dirty="0"/>
              <a:t>free list: a list of free blocks</a:t>
            </a:r>
          </a:p>
          <a:p>
            <a:pPr lvl="1"/>
            <a:r>
              <a:rPr lang="en-US" sz="2000" dirty="0"/>
              <a:t>B-tree</a:t>
            </a:r>
          </a:p>
          <a:p>
            <a:pPr marL="457200" lvl="1" indent="0">
              <a:buNone/>
            </a:pPr>
            <a:r>
              <a:rPr lang="en-US" sz="2000" dirty="0"/>
              <a:t>Different space-time tradeoff</a:t>
            </a:r>
          </a:p>
          <a:p>
            <a:pPr marL="400050"/>
            <a:r>
              <a:rPr lang="en-US" sz="2400" dirty="0"/>
              <a:t>Linux ext2 and ext3 look for a </a:t>
            </a:r>
            <a:r>
              <a:rPr lang="en-US" sz="2400" b="1" dirty="0"/>
              <a:t>sequence</a:t>
            </a:r>
            <a:r>
              <a:rPr lang="en-US" sz="2400" dirty="0"/>
              <a:t> of blocks (say 8) that are free when a new file is created and needs data blocks [</a:t>
            </a:r>
            <a:r>
              <a:rPr lang="en-US" sz="2400" b="1" dirty="0"/>
              <a:t>pre-allocation</a:t>
            </a:r>
            <a:r>
              <a:rPr lang="en-US" sz="2400" dirty="0"/>
              <a:t> policy increases performance]</a:t>
            </a:r>
          </a:p>
          <a:p>
            <a:pPr marL="400050"/>
            <a:endParaRPr lang="en-US" sz="2400" dirty="0"/>
          </a:p>
        </p:txBody>
      </p:sp>
    </p:spTree>
    <p:extLst>
      <p:ext uri="{BB962C8B-B14F-4D97-AF65-F5344CB8AC3E}">
        <p14:creationId xmlns:p14="http://schemas.microsoft.com/office/powerpoint/2010/main" val="197503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48178-AF98-EB48-8E50-01AE6376ED80}"/>
              </a:ext>
            </a:extLst>
          </p:cNvPr>
          <p:cNvSpPr>
            <a:spLocks noGrp="1"/>
          </p:cNvSpPr>
          <p:nvPr>
            <p:ph type="title"/>
          </p:nvPr>
        </p:nvSpPr>
        <p:spPr/>
        <p:txBody>
          <a:bodyPr/>
          <a:lstStyle/>
          <a:p>
            <a:r>
              <a:rPr lang="en-US" sz="4200" dirty="0"/>
              <a:t>Access Paths: Reading/Writing</a:t>
            </a:r>
          </a:p>
        </p:txBody>
      </p:sp>
      <p:sp>
        <p:nvSpPr>
          <p:cNvPr id="3" name="Content Placeholder 2">
            <a:extLst>
              <a:ext uri="{FF2B5EF4-FFF2-40B4-BE49-F238E27FC236}">
                <a16:creationId xmlns:a16="http://schemas.microsoft.com/office/drawing/2014/main" id="{A54073A9-2F02-E84E-A237-7219E6FBE8FD}"/>
              </a:ext>
            </a:extLst>
          </p:cNvPr>
          <p:cNvSpPr>
            <a:spLocks noGrp="1"/>
          </p:cNvSpPr>
          <p:nvPr>
            <p:ph idx="1"/>
          </p:nvPr>
        </p:nvSpPr>
        <p:spPr>
          <a:xfrm>
            <a:off x="457200" y="1600200"/>
            <a:ext cx="8305800" cy="4525963"/>
          </a:xfrm>
        </p:spPr>
        <p:txBody>
          <a:bodyPr/>
          <a:lstStyle/>
          <a:p>
            <a:r>
              <a:rPr lang="en-US" sz="2400" dirty="0"/>
              <a:t>Two aspects of a file system</a:t>
            </a:r>
          </a:p>
          <a:p>
            <a:pPr lvl="1"/>
            <a:r>
              <a:rPr lang="en-US" sz="2000" dirty="0"/>
              <a:t>data structure</a:t>
            </a:r>
          </a:p>
          <a:p>
            <a:pPr lvl="1"/>
            <a:r>
              <a:rPr lang="en-US" sz="2000" dirty="0"/>
              <a:t>access methods</a:t>
            </a:r>
          </a:p>
          <a:p>
            <a:r>
              <a:rPr lang="en-US" sz="2400" dirty="0"/>
              <a:t>Assume that the file system has been mounted and thus that the superblock is already in memory; everything else (i.e., </a:t>
            </a:r>
            <a:r>
              <a:rPr lang="en-US" sz="2400" dirty="0" err="1"/>
              <a:t>inodes</a:t>
            </a:r>
            <a:r>
              <a:rPr lang="en-US" sz="2400" dirty="0"/>
              <a:t>, directories) is still on disk </a:t>
            </a:r>
          </a:p>
          <a:p>
            <a:endParaRPr lang="en-US" sz="2400" dirty="0"/>
          </a:p>
          <a:p>
            <a:endParaRPr lang="en-US" dirty="0"/>
          </a:p>
        </p:txBody>
      </p:sp>
    </p:spTree>
    <p:extLst>
      <p:ext uri="{BB962C8B-B14F-4D97-AF65-F5344CB8AC3E}">
        <p14:creationId xmlns:p14="http://schemas.microsoft.com/office/powerpoint/2010/main" val="3112373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defRPr/>
            </a:pPr>
            <a:r>
              <a:rPr lang="en-US" sz="3800" dirty="0">
                <a:latin typeface="Comic Sans MS" charset="0"/>
                <a:cs typeface="+mj-cs"/>
              </a:rPr>
              <a:t>Learning by Example</a:t>
            </a:r>
          </a:p>
        </p:txBody>
      </p:sp>
      <p:sp>
        <p:nvSpPr>
          <p:cNvPr id="3075" name="Rectangle 3"/>
          <p:cNvSpPr>
            <a:spLocks noGrp="1" noChangeArrowheads="1"/>
          </p:cNvSpPr>
          <p:nvPr>
            <p:ph type="body" idx="1"/>
          </p:nvPr>
        </p:nvSpPr>
        <p:spPr>
          <a:xfrm>
            <a:off x="457200" y="1600200"/>
            <a:ext cx="8229600" cy="5029200"/>
          </a:xfrm>
        </p:spPr>
        <p:txBody>
          <a:bodyPr/>
          <a:lstStyle/>
          <a:p>
            <a:pPr eaLnBrk="1" hangingPunct="1">
              <a:defRPr/>
            </a:pPr>
            <a:r>
              <a:rPr lang="en-US" sz="2400" dirty="0"/>
              <a:t>Implementation of a </a:t>
            </a:r>
            <a:r>
              <a:rPr lang="en-US" sz="2400" b="1" dirty="0"/>
              <a:t>simple</a:t>
            </a:r>
            <a:r>
              <a:rPr lang="en-US" sz="2400" dirty="0"/>
              <a:t> file system</a:t>
            </a:r>
          </a:p>
          <a:p>
            <a:pPr lvl="1" eaLnBrk="1" hangingPunct="1">
              <a:defRPr/>
            </a:pPr>
            <a:r>
              <a:rPr lang="en-US" sz="2200" b="1" dirty="0" err="1"/>
              <a:t>vsfs</a:t>
            </a:r>
            <a:r>
              <a:rPr lang="en-US" sz="2200" dirty="0"/>
              <a:t> (</a:t>
            </a:r>
            <a:r>
              <a:rPr lang="en-US" sz="2200" b="1" dirty="0"/>
              <a:t>V</a:t>
            </a:r>
            <a:r>
              <a:rPr lang="en-US" sz="2200" dirty="0"/>
              <a:t>ery </a:t>
            </a:r>
            <a:r>
              <a:rPr lang="en-US" sz="2200" b="1" dirty="0"/>
              <a:t>S</a:t>
            </a:r>
            <a:r>
              <a:rPr lang="en-US" sz="2200" dirty="0"/>
              <a:t>imple </a:t>
            </a:r>
            <a:r>
              <a:rPr lang="en-US" sz="2200" b="1" dirty="0"/>
              <a:t>F</a:t>
            </a:r>
            <a:r>
              <a:rPr lang="en-US" sz="2200" dirty="0"/>
              <a:t>ile </a:t>
            </a:r>
            <a:r>
              <a:rPr lang="en-US" sz="2200" b="1" dirty="0"/>
              <a:t>S</a:t>
            </a:r>
            <a:r>
              <a:rPr lang="en-US" sz="2200" dirty="0"/>
              <a:t>ystem)</a:t>
            </a:r>
          </a:p>
          <a:p>
            <a:pPr lvl="1" eaLnBrk="1" hangingPunct="1">
              <a:defRPr/>
            </a:pPr>
            <a:r>
              <a:rPr lang="en-US" sz="2200" dirty="0"/>
              <a:t>a simplified version of a typical </a:t>
            </a:r>
            <a:r>
              <a:rPr lang="en-US" sz="2200" b="1" dirty="0"/>
              <a:t>Unix</a:t>
            </a:r>
            <a:r>
              <a:rPr lang="en-US" sz="2200" dirty="0"/>
              <a:t> file system</a:t>
            </a:r>
          </a:p>
          <a:p>
            <a:pPr lvl="2" eaLnBrk="1" hangingPunct="1">
              <a:defRPr/>
            </a:pPr>
            <a:r>
              <a:rPr lang="en-US" sz="2000" b="1" dirty="0"/>
              <a:t>on-disk structures</a:t>
            </a:r>
            <a:r>
              <a:rPr lang="en-US" sz="2000" dirty="0"/>
              <a:t>, </a:t>
            </a:r>
            <a:r>
              <a:rPr lang="en-US" sz="2000" b="1" dirty="0"/>
              <a:t>access methods</a:t>
            </a:r>
            <a:r>
              <a:rPr lang="en-US" sz="2000" dirty="0"/>
              <a:t>, and </a:t>
            </a:r>
            <a:r>
              <a:rPr lang="en-US" sz="2000" b="1" dirty="0"/>
              <a:t>policies</a:t>
            </a:r>
            <a:r>
              <a:rPr lang="en-US" sz="2000" dirty="0"/>
              <a:t> </a:t>
            </a:r>
          </a:p>
          <a:p>
            <a:pPr eaLnBrk="1" hangingPunct="1">
              <a:defRPr/>
            </a:pPr>
            <a:r>
              <a:rPr lang="en-US" sz="2400" dirty="0"/>
              <a:t>File system is </a:t>
            </a:r>
            <a:r>
              <a:rPr lang="en-US" sz="2400" b="1" dirty="0">
                <a:solidFill>
                  <a:srgbClr val="0000FF"/>
                </a:solidFill>
              </a:rPr>
              <a:t>pure software </a:t>
            </a:r>
            <a:r>
              <a:rPr lang="en-US" sz="2400" dirty="0"/>
              <a:t>so that </a:t>
            </a:r>
            <a:r>
              <a:rPr lang="en-US" sz="2400" b="1" dirty="0"/>
              <a:t>no special hardware</a:t>
            </a:r>
            <a:r>
              <a:rPr lang="en-US" sz="2400" dirty="0"/>
              <a:t> are added for better performance; however, need to understand and take advantage of </a:t>
            </a:r>
            <a:r>
              <a:rPr lang="en-US" sz="2400" b="1" u="sng" dirty="0">
                <a:solidFill>
                  <a:srgbClr val="0000FF"/>
                </a:solidFill>
              </a:rPr>
              <a:t>device</a:t>
            </a:r>
            <a:r>
              <a:rPr lang="en-US" sz="2400" b="1" dirty="0">
                <a:solidFill>
                  <a:srgbClr val="0000FF"/>
                </a:solidFill>
              </a:rPr>
              <a:t> </a:t>
            </a:r>
            <a:r>
              <a:rPr lang="en-US" sz="2400" dirty="0">
                <a:solidFill>
                  <a:srgbClr val="0000FF"/>
                </a:solidFill>
              </a:rPr>
              <a:t>(e.g., hard disk, SSD) </a:t>
            </a:r>
            <a:r>
              <a:rPr lang="en-US" sz="2400" b="1" u="sng" dirty="0">
                <a:solidFill>
                  <a:srgbClr val="0000FF"/>
                </a:solidFill>
              </a:rPr>
              <a:t>characteristics</a:t>
            </a:r>
            <a:r>
              <a:rPr lang="en-US" sz="2400" b="1" dirty="0">
                <a:solidFill>
                  <a:srgbClr val="0000FF"/>
                </a:solidFill>
              </a:rPr>
              <a:t> </a:t>
            </a:r>
            <a:r>
              <a:rPr lang="en-US" sz="2400" dirty="0"/>
              <a:t>to make sure file systems work well</a:t>
            </a:r>
          </a:p>
          <a:p>
            <a:pPr eaLnBrk="1" hangingPunct="1">
              <a:defRPr/>
            </a:pPr>
            <a:r>
              <a:rPr lang="en-US" sz="2400" b="1" dirty="0"/>
              <a:t>Great flexibility</a:t>
            </a:r>
            <a:r>
              <a:rPr lang="en-US" sz="2400" dirty="0"/>
              <a:t> with software: e.g., </a:t>
            </a:r>
            <a:r>
              <a:rPr lang="en-US" sz="2400" b="1" dirty="0">
                <a:solidFill>
                  <a:srgbClr val="0000FF"/>
                </a:solidFill>
              </a:rPr>
              <a:t>A</a:t>
            </a:r>
            <a:r>
              <a:rPr lang="en-US" sz="2400" dirty="0"/>
              <a:t>(</a:t>
            </a:r>
            <a:r>
              <a:rPr lang="en-US" sz="2400" dirty="0" err="1"/>
              <a:t>ndrew</a:t>
            </a:r>
            <a:r>
              <a:rPr lang="en-US" sz="2400" dirty="0"/>
              <a:t>)FS -&gt; </a:t>
            </a:r>
            <a:r>
              <a:rPr lang="en-US" sz="2400" b="1" dirty="0">
                <a:solidFill>
                  <a:srgbClr val="0000FF"/>
                </a:solidFill>
              </a:rPr>
              <a:t>Z</a:t>
            </a:r>
            <a:r>
              <a:rPr lang="en-US" sz="2400" dirty="0"/>
              <a:t>(</a:t>
            </a:r>
            <a:r>
              <a:rPr lang="en-US" sz="2400" dirty="0" err="1"/>
              <a:t>ettabyte</a:t>
            </a:r>
            <a:r>
              <a:rPr lang="en-US" sz="2400" dirty="0"/>
              <a:t>)FS with different data structures and features (pros and cons): learning via case studies</a:t>
            </a:r>
          </a:p>
          <a:p>
            <a:pPr lvl="2" eaLnBrk="1" hangingPunct="1">
              <a:defRPr/>
            </a:pPr>
            <a:endParaRPr lang="en-US" sz="2000" dirty="0"/>
          </a:p>
          <a:p>
            <a:pPr eaLnBrk="1" hangingPunct="1">
              <a:defRPr/>
            </a:pPr>
            <a:endParaRPr lang="en-US" dirty="0">
              <a:solidFill>
                <a:srgbClr val="0000FF"/>
              </a:solidFill>
              <a:latin typeface="Comic Sans MS" charset="0"/>
              <a:cs typeface="+mn-cs"/>
            </a:endParaRPr>
          </a:p>
        </p:txBody>
      </p:sp>
      <p:sp>
        <p:nvSpPr>
          <p:cNvPr id="2" name="Oval 1">
            <a:extLst>
              <a:ext uri="{FF2B5EF4-FFF2-40B4-BE49-F238E27FC236}">
                <a16:creationId xmlns:a16="http://schemas.microsoft.com/office/drawing/2014/main" id="{13948ABF-866A-764F-A980-4B882CF0A60D}"/>
              </a:ext>
            </a:extLst>
          </p:cNvPr>
          <p:cNvSpPr/>
          <p:nvPr/>
        </p:nvSpPr>
        <p:spPr>
          <a:xfrm>
            <a:off x="2667000" y="3124200"/>
            <a:ext cx="2438400" cy="685800"/>
          </a:xfrm>
          <a:prstGeom prst="ellipse">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BE76DED0-5763-444A-9A0A-FAABA7AA7877}"/>
              </a:ext>
            </a:extLst>
          </p:cNvPr>
          <p:cNvCxnSpPr>
            <a:cxnSpLocks/>
          </p:cNvCxnSpPr>
          <p:nvPr/>
        </p:nvCxnSpPr>
        <p:spPr>
          <a:xfrm flipH="1">
            <a:off x="1752600" y="3657600"/>
            <a:ext cx="1143000" cy="1600200"/>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7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9C185-23F9-A740-AFB6-E903113A93B4}"/>
              </a:ext>
            </a:extLst>
          </p:cNvPr>
          <p:cNvSpPr>
            <a:spLocks noGrp="1"/>
          </p:cNvSpPr>
          <p:nvPr>
            <p:ph type="title"/>
          </p:nvPr>
        </p:nvSpPr>
        <p:spPr/>
        <p:txBody>
          <a:bodyPr/>
          <a:lstStyle/>
          <a:p>
            <a:r>
              <a:rPr lang="en-US" dirty="0"/>
              <a:t>Reading a File from Disk</a:t>
            </a:r>
          </a:p>
        </p:txBody>
      </p:sp>
      <p:sp>
        <p:nvSpPr>
          <p:cNvPr id="3" name="Content Placeholder 2">
            <a:extLst>
              <a:ext uri="{FF2B5EF4-FFF2-40B4-BE49-F238E27FC236}">
                <a16:creationId xmlns:a16="http://schemas.microsoft.com/office/drawing/2014/main" id="{8D5340FB-D855-4D4E-8E39-851E11763FE7}"/>
              </a:ext>
            </a:extLst>
          </p:cNvPr>
          <p:cNvSpPr>
            <a:spLocks noGrp="1"/>
          </p:cNvSpPr>
          <p:nvPr>
            <p:ph idx="1"/>
          </p:nvPr>
        </p:nvSpPr>
        <p:spPr/>
        <p:txBody>
          <a:bodyPr/>
          <a:lstStyle/>
          <a:p>
            <a:pPr marL="0" indent="0">
              <a:buNone/>
            </a:pPr>
            <a:r>
              <a:rPr lang="en-US" sz="2200" dirty="0">
                <a:latin typeface="Courier New" panose="02070309020205020404" pitchFamily="49" charset="0"/>
                <a:cs typeface="Courier New" panose="02070309020205020404" pitchFamily="49" charset="0"/>
              </a:rPr>
              <a:t>open("/foo/bar", O RDONLY)</a:t>
            </a:r>
          </a:p>
          <a:p>
            <a:r>
              <a:rPr lang="en-US" sz="2000" dirty="0"/>
              <a:t>file system first needs to find the </a:t>
            </a:r>
            <a:r>
              <a:rPr lang="en-US" sz="2000" dirty="0" err="1"/>
              <a:t>inode</a:t>
            </a:r>
            <a:r>
              <a:rPr lang="en-US" sz="2000" dirty="0"/>
              <a:t> for file </a:t>
            </a:r>
            <a:r>
              <a:rPr lang="en-US" sz="2000" dirty="0">
                <a:latin typeface="Courier New" panose="02070309020205020404" pitchFamily="49" charset="0"/>
                <a:cs typeface="Courier New" panose="02070309020205020404" pitchFamily="49" charset="0"/>
              </a:rPr>
              <a:t>bar</a:t>
            </a:r>
            <a:r>
              <a:rPr lang="en-US" sz="2000" dirty="0"/>
              <a:t>, to obtain some basic information about the file </a:t>
            </a:r>
          </a:p>
          <a:p>
            <a:r>
              <a:rPr lang="en-US" sz="2000" dirty="0"/>
              <a:t>how or where is it?</a:t>
            </a:r>
          </a:p>
          <a:p>
            <a:r>
              <a:rPr lang="en-US" sz="2000" dirty="0"/>
              <a:t>hint - where could we start?</a:t>
            </a:r>
          </a:p>
          <a:p>
            <a:r>
              <a:rPr lang="en-US" sz="2000" dirty="0"/>
              <a:t>file system </a:t>
            </a:r>
            <a:r>
              <a:rPr lang="en-US" sz="2000" b="1" u="sng" dirty="0">
                <a:solidFill>
                  <a:srgbClr val="0000FF"/>
                </a:solidFill>
              </a:rPr>
              <a:t>traverses</a:t>
            </a:r>
            <a:r>
              <a:rPr lang="en-US" sz="2000" b="1" u="sng" dirty="0"/>
              <a:t> </a:t>
            </a:r>
            <a:r>
              <a:rPr lang="en-US" sz="2000" u="sng" dirty="0"/>
              <a:t>the pathname</a:t>
            </a:r>
            <a:r>
              <a:rPr lang="en-US" sz="2000" dirty="0"/>
              <a:t> to locate the desired </a:t>
            </a:r>
            <a:r>
              <a:rPr lang="en-US" sz="2000" dirty="0" err="1"/>
              <a:t>inode</a:t>
            </a:r>
            <a:r>
              <a:rPr lang="en-US" sz="2000" dirty="0"/>
              <a:t> </a:t>
            </a:r>
          </a:p>
          <a:p>
            <a:endParaRPr lang="en-US" sz="2400" dirty="0"/>
          </a:p>
          <a:p>
            <a:endParaRPr lang="en-US" dirty="0">
              <a:latin typeface="Courier New" panose="02070309020205020404" pitchFamily="49" charset="0"/>
              <a:cs typeface="Courier New" panose="02070309020205020404" pitchFamily="49" charset="0"/>
            </a:endParaRPr>
          </a:p>
          <a:p>
            <a:endParaRPr lang="en-US" dirty="0"/>
          </a:p>
        </p:txBody>
      </p:sp>
      <p:sp>
        <p:nvSpPr>
          <p:cNvPr id="8" name="TextBox 7">
            <a:extLst>
              <a:ext uri="{FF2B5EF4-FFF2-40B4-BE49-F238E27FC236}">
                <a16:creationId xmlns:a16="http://schemas.microsoft.com/office/drawing/2014/main" id="{788B9CF4-2246-1A45-B6B5-B795221FED71}"/>
              </a:ext>
            </a:extLst>
          </p:cNvPr>
          <p:cNvSpPr txBox="1"/>
          <p:nvPr/>
        </p:nvSpPr>
        <p:spPr>
          <a:xfrm>
            <a:off x="457200" y="3810000"/>
            <a:ext cx="3353893" cy="3293209"/>
          </a:xfrm>
          <a:prstGeom prst="rect">
            <a:avLst/>
          </a:prstGeom>
          <a:noFill/>
        </p:spPr>
        <p:txBody>
          <a:bodyPr wrap="square" rtlCol="0">
            <a:spAutoFit/>
          </a:bodyPr>
          <a:lstStyle/>
          <a:p>
            <a:r>
              <a:rPr lang="en-US" sz="2000" dirty="0" err="1"/>
              <a:t>inode</a:t>
            </a:r>
            <a:r>
              <a:rPr lang="en-US" sz="2000" dirty="0"/>
              <a:t> of root directory </a:t>
            </a:r>
            <a:r>
              <a:rPr lang="en-US" sz="2000" dirty="0">
                <a:latin typeface="Courier New" panose="02070309020205020404" pitchFamily="49" charset="0"/>
                <a:cs typeface="Courier New" panose="02070309020205020404" pitchFamily="49" charset="0"/>
              </a:rPr>
              <a:t>/</a:t>
            </a:r>
          </a:p>
          <a:p>
            <a:r>
              <a:rPr lang="en-US" sz="2000" dirty="0">
                <a:latin typeface="Comic Sans MS" panose="030F0902030302020204" pitchFamily="66" charset="0"/>
                <a:cs typeface="Courier New" panose="02070309020205020404" pitchFamily="49" charset="0"/>
              </a:rPr>
              <a:t>where is it?</a:t>
            </a:r>
          </a:p>
          <a:p>
            <a:r>
              <a:rPr lang="en-US" sz="2000" dirty="0" err="1">
                <a:latin typeface="Comic Sans MS" panose="030F0902030302020204" pitchFamily="66" charset="0"/>
                <a:cs typeface="Courier New" panose="02070309020205020404" pitchFamily="49" charset="0"/>
              </a:rPr>
              <a:t>inode</a:t>
            </a:r>
            <a:r>
              <a:rPr lang="en-US" sz="2000" dirty="0">
                <a:latin typeface="Comic Sans MS" panose="030F0902030302020204" pitchFamily="66" charset="0"/>
                <a:cs typeface="Courier New" panose="02070309020205020404" pitchFamily="49" charset="0"/>
              </a:rPr>
              <a:t> # of </a:t>
            </a:r>
            <a:r>
              <a:rPr lang="en-US" sz="2000" dirty="0">
                <a:latin typeface="Courier New" panose="02070309020205020404" pitchFamily="49" charset="0"/>
                <a:cs typeface="Courier New" panose="02070309020205020404" pitchFamily="49" charset="0"/>
              </a:rPr>
              <a:t>/</a:t>
            </a:r>
            <a:r>
              <a:rPr lang="en-US" sz="2000" dirty="0">
                <a:latin typeface="Comic Sans MS" panose="030F0902030302020204" pitchFamily="66" charset="0"/>
                <a:cs typeface="Courier New" panose="02070309020205020404" pitchFamily="49" charset="0"/>
              </a:rPr>
              <a:t>?</a:t>
            </a:r>
          </a:p>
          <a:p>
            <a:pPr marL="285750" indent="-285750">
              <a:buFont typeface="Arial" panose="020B0604020202020204" pitchFamily="34" charset="0"/>
              <a:buChar char="•"/>
            </a:pPr>
            <a:r>
              <a:rPr lang="en-US" dirty="0"/>
              <a:t>usually, we find </a:t>
            </a:r>
            <a:r>
              <a:rPr lang="en-US" dirty="0" err="1"/>
              <a:t>inode</a:t>
            </a:r>
            <a:r>
              <a:rPr lang="en-US" dirty="0"/>
              <a:t> # of a file or directory in its </a:t>
            </a:r>
            <a:r>
              <a:rPr lang="en-US" b="1" dirty="0"/>
              <a:t>parent</a:t>
            </a:r>
            <a:r>
              <a:rPr lang="en-US" dirty="0"/>
              <a:t> directory</a:t>
            </a:r>
          </a:p>
          <a:p>
            <a:pPr marL="285750" indent="-285750">
              <a:buFont typeface="Arial" panose="020B0604020202020204" pitchFamily="34" charset="0"/>
              <a:buChar char="•"/>
            </a:pPr>
            <a:r>
              <a:rPr lang="en-US" dirty="0"/>
              <a:t>the root has no parent (by definition)</a:t>
            </a:r>
          </a:p>
          <a:p>
            <a:r>
              <a:rPr lang="en-US" sz="2000" b="1" dirty="0">
                <a:solidFill>
                  <a:srgbClr val="0000FF"/>
                </a:solidFill>
              </a:rPr>
              <a:t>well-known</a:t>
            </a:r>
            <a:r>
              <a:rPr lang="en-US" sz="2000" dirty="0">
                <a:solidFill>
                  <a:srgbClr val="0000FF"/>
                </a:solidFill>
              </a:rPr>
              <a:t> </a:t>
            </a:r>
            <a:r>
              <a:rPr lang="en-US" sz="2000" dirty="0" err="1">
                <a:solidFill>
                  <a:srgbClr val="0000FF"/>
                </a:solidFill>
              </a:rPr>
              <a:t>inode</a:t>
            </a:r>
            <a:r>
              <a:rPr lang="en-US" sz="2000" dirty="0">
                <a:solidFill>
                  <a:srgbClr val="0000FF"/>
                </a:solidFill>
              </a:rPr>
              <a:t> # for </a:t>
            </a:r>
            <a:r>
              <a:rPr lang="en-US" sz="2000" dirty="0">
                <a:solidFill>
                  <a:srgbClr val="0000FF"/>
                </a:solidFill>
                <a:latin typeface="Courier New" panose="02070309020205020404" pitchFamily="49" charset="0"/>
                <a:cs typeface="Courier New" panose="02070309020205020404" pitchFamily="49" charset="0"/>
              </a:rPr>
              <a:t>/</a:t>
            </a:r>
          </a:p>
          <a:p>
            <a:r>
              <a:rPr lang="en-US" sz="2000" b="1" dirty="0">
                <a:solidFill>
                  <a:srgbClr val="0000FF"/>
                </a:solidFill>
                <a:latin typeface="Comic Sans MS" panose="030F0902030302020204" pitchFamily="66" charset="0"/>
                <a:cs typeface="Courier New" panose="02070309020205020404" pitchFamily="49" charset="0"/>
              </a:rPr>
              <a:t>2 </a:t>
            </a:r>
            <a:r>
              <a:rPr lang="en-US" sz="2000" dirty="0">
                <a:latin typeface="Comic Sans MS" panose="030F0902030302020204" pitchFamily="66" charset="0"/>
                <a:cs typeface="Courier New" panose="02070309020205020404" pitchFamily="49" charset="0"/>
              </a:rPr>
              <a:t>in most Unix FS</a:t>
            </a:r>
          </a:p>
          <a:p>
            <a:endParaRPr lang="en-US" dirty="0">
              <a:latin typeface="Comic Sans MS" panose="030F0902030302020204" pitchFamily="66" charset="0"/>
              <a:cs typeface="Courier New" panose="02070309020205020404" pitchFamily="49" charset="0"/>
            </a:endParaRPr>
          </a:p>
        </p:txBody>
      </p:sp>
      <p:pic>
        <p:nvPicPr>
          <p:cNvPr id="12" name="Picture 11">
            <a:extLst>
              <a:ext uri="{FF2B5EF4-FFF2-40B4-BE49-F238E27FC236}">
                <a16:creationId xmlns:a16="http://schemas.microsoft.com/office/drawing/2014/main" id="{8CD1DA0E-AF01-414A-9A64-DE451098848C}"/>
              </a:ext>
            </a:extLst>
          </p:cNvPr>
          <p:cNvPicPr>
            <a:picLocks noChangeAspect="1"/>
          </p:cNvPicPr>
          <p:nvPr/>
        </p:nvPicPr>
        <p:blipFill>
          <a:blip r:embed="rId2"/>
          <a:stretch>
            <a:fillRect/>
          </a:stretch>
        </p:blipFill>
        <p:spPr>
          <a:xfrm>
            <a:off x="3962400" y="4038600"/>
            <a:ext cx="5120008" cy="974396"/>
          </a:xfrm>
          <a:prstGeom prst="rect">
            <a:avLst/>
          </a:prstGeom>
        </p:spPr>
      </p:pic>
    </p:spTree>
    <p:extLst>
      <p:ext uri="{BB962C8B-B14F-4D97-AF65-F5344CB8AC3E}">
        <p14:creationId xmlns:p14="http://schemas.microsoft.com/office/powerpoint/2010/main" val="40512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9C185-23F9-A740-AFB6-E903113A93B4}"/>
              </a:ext>
            </a:extLst>
          </p:cNvPr>
          <p:cNvSpPr>
            <a:spLocks noGrp="1"/>
          </p:cNvSpPr>
          <p:nvPr>
            <p:ph type="title"/>
          </p:nvPr>
        </p:nvSpPr>
        <p:spPr/>
        <p:txBody>
          <a:bodyPr/>
          <a:lstStyle/>
          <a:p>
            <a:r>
              <a:rPr lang="en-US" dirty="0"/>
              <a:t>Reading a File from Disk</a:t>
            </a:r>
          </a:p>
        </p:txBody>
      </p:sp>
      <p:sp>
        <p:nvSpPr>
          <p:cNvPr id="3" name="Content Placeholder 2">
            <a:extLst>
              <a:ext uri="{FF2B5EF4-FFF2-40B4-BE49-F238E27FC236}">
                <a16:creationId xmlns:a16="http://schemas.microsoft.com/office/drawing/2014/main" id="{8D5340FB-D855-4D4E-8E39-851E11763FE7}"/>
              </a:ext>
            </a:extLst>
          </p:cNvPr>
          <p:cNvSpPr>
            <a:spLocks noGrp="1"/>
          </p:cNvSpPr>
          <p:nvPr>
            <p:ph idx="1"/>
          </p:nvPr>
        </p:nvSpPr>
        <p:spPr/>
        <p:txBody>
          <a:bodyPr/>
          <a:lstStyle/>
          <a:p>
            <a:pPr marL="0" indent="0">
              <a:buNone/>
            </a:pPr>
            <a:r>
              <a:rPr lang="en-US" sz="2200" dirty="0">
                <a:latin typeface="Courier New" panose="02070309020205020404" pitchFamily="49" charset="0"/>
                <a:cs typeface="Courier New" panose="02070309020205020404" pitchFamily="49" charset="0"/>
              </a:rPr>
              <a:t>open("/foo/bar", O_RDONLY)</a:t>
            </a:r>
          </a:p>
          <a:p>
            <a:pPr marL="0" indent="0">
              <a:buNone/>
            </a:pPr>
            <a:endParaRPr lang="en-US" sz="2400" dirty="0"/>
          </a:p>
          <a:p>
            <a:endParaRPr lang="en-US" dirty="0">
              <a:latin typeface="Courier New" panose="02070309020205020404" pitchFamily="49" charset="0"/>
              <a:cs typeface="Courier New" panose="02070309020205020404" pitchFamily="49" charset="0"/>
            </a:endParaRPr>
          </a:p>
          <a:p>
            <a:endParaRPr lang="en-US" dirty="0"/>
          </a:p>
        </p:txBody>
      </p:sp>
      <p:pic>
        <p:nvPicPr>
          <p:cNvPr id="4" name="Picture 3">
            <a:extLst>
              <a:ext uri="{FF2B5EF4-FFF2-40B4-BE49-F238E27FC236}">
                <a16:creationId xmlns:a16="http://schemas.microsoft.com/office/drawing/2014/main" id="{11DDF965-ADD0-1A44-B876-E875C05E5BE8}"/>
              </a:ext>
            </a:extLst>
          </p:cNvPr>
          <p:cNvPicPr>
            <a:picLocks noChangeAspect="1"/>
          </p:cNvPicPr>
          <p:nvPr/>
        </p:nvPicPr>
        <p:blipFill>
          <a:blip r:embed="rId2"/>
          <a:stretch>
            <a:fillRect/>
          </a:stretch>
        </p:blipFill>
        <p:spPr>
          <a:xfrm>
            <a:off x="3166671" y="2276154"/>
            <a:ext cx="5661734" cy="2757201"/>
          </a:xfrm>
          <a:prstGeom prst="rect">
            <a:avLst/>
          </a:prstGeom>
        </p:spPr>
      </p:pic>
      <p:cxnSp>
        <p:nvCxnSpPr>
          <p:cNvPr id="6" name="Straight Arrow Connector 5">
            <a:extLst>
              <a:ext uri="{FF2B5EF4-FFF2-40B4-BE49-F238E27FC236}">
                <a16:creationId xmlns:a16="http://schemas.microsoft.com/office/drawing/2014/main" id="{79BBBF6A-4D4D-EA40-86A7-7BA12C891797}"/>
              </a:ext>
            </a:extLst>
          </p:cNvPr>
          <p:cNvCxnSpPr>
            <a:cxnSpLocks/>
          </p:cNvCxnSpPr>
          <p:nvPr/>
        </p:nvCxnSpPr>
        <p:spPr>
          <a:xfrm>
            <a:off x="8970010" y="2204619"/>
            <a:ext cx="9652" cy="28067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0365608-5A61-8844-8249-50D3CE256A69}"/>
              </a:ext>
            </a:extLst>
          </p:cNvPr>
          <p:cNvSpPr txBox="1"/>
          <p:nvPr/>
        </p:nvSpPr>
        <p:spPr>
          <a:xfrm>
            <a:off x="8346178" y="1842279"/>
            <a:ext cx="663964" cy="369332"/>
          </a:xfrm>
          <a:prstGeom prst="rect">
            <a:avLst/>
          </a:prstGeom>
          <a:noFill/>
        </p:spPr>
        <p:txBody>
          <a:bodyPr wrap="none" rtlCol="0">
            <a:spAutoFit/>
          </a:bodyPr>
          <a:lstStyle/>
          <a:p>
            <a:r>
              <a:rPr lang="en-US" dirty="0"/>
              <a:t>time</a:t>
            </a:r>
          </a:p>
        </p:txBody>
      </p:sp>
      <p:cxnSp>
        <p:nvCxnSpPr>
          <p:cNvPr id="9" name="Straight Arrow Connector 8">
            <a:extLst>
              <a:ext uri="{FF2B5EF4-FFF2-40B4-BE49-F238E27FC236}">
                <a16:creationId xmlns:a16="http://schemas.microsoft.com/office/drawing/2014/main" id="{1044F08A-096A-BB43-A7D3-05A7B127EA62}"/>
              </a:ext>
            </a:extLst>
          </p:cNvPr>
          <p:cNvCxnSpPr>
            <a:cxnSpLocks/>
          </p:cNvCxnSpPr>
          <p:nvPr/>
        </p:nvCxnSpPr>
        <p:spPr>
          <a:xfrm>
            <a:off x="5410200" y="2743200"/>
            <a:ext cx="990600" cy="152400"/>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800F24C-5988-5740-9FA0-80FFA032CD70}"/>
              </a:ext>
            </a:extLst>
          </p:cNvPr>
          <p:cNvSpPr txBox="1"/>
          <p:nvPr/>
        </p:nvSpPr>
        <p:spPr>
          <a:xfrm>
            <a:off x="41540" y="2238147"/>
            <a:ext cx="3082659" cy="3416320"/>
          </a:xfrm>
          <a:prstGeom prst="rect">
            <a:avLst/>
          </a:prstGeom>
          <a:noFill/>
        </p:spPr>
        <p:txBody>
          <a:bodyPr wrap="square" rtlCol="0">
            <a:spAutoFit/>
          </a:bodyPr>
          <a:lstStyle/>
          <a:p>
            <a:pPr marL="285750" indent="-285750">
              <a:buFont typeface="Arial" panose="020B0604020202020204" pitchFamily="34" charset="0"/>
              <a:buChar char="•"/>
            </a:pPr>
            <a:r>
              <a:rPr lang="en-US" dirty="0" err="1"/>
              <a:t>inode</a:t>
            </a:r>
            <a:r>
              <a:rPr lang="en-US" dirty="0"/>
              <a:t> of / has pointer(s) to data block (contents) of the root directory</a:t>
            </a:r>
          </a:p>
          <a:p>
            <a:pPr marL="285750" indent="-285750">
              <a:buFont typeface="Arial" panose="020B0604020202020204" pitchFamily="34" charset="0"/>
              <a:buChar char="•"/>
            </a:pPr>
            <a:r>
              <a:rPr lang="en-US" dirty="0"/>
              <a:t>look for the entry for </a:t>
            </a:r>
            <a:r>
              <a:rPr lang="en-US" dirty="0">
                <a:latin typeface="Courier New" panose="02070309020205020404" pitchFamily="49" charset="0"/>
                <a:cs typeface="Courier New" panose="02070309020205020404" pitchFamily="49" charset="0"/>
              </a:rPr>
              <a:t>foo</a:t>
            </a:r>
            <a:r>
              <a:rPr lang="en-US" dirty="0"/>
              <a:t> and its </a:t>
            </a:r>
            <a:r>
              <a:rPr lang="en-US" dirty="0" err="1"/>
              <a:t>inode</a:t>
            </a:r>
            <a:r>
              <a:rPr lang="en-US" dirty="0"/>
              <a:t> #</a:t>
            </a:r>
          </a:p>
          <a:p>
            <a:pPr marL="285750" indent="-285750">
              <a:buFont typeface="Arial" panose="020B0604020202020204" pitchFamily="34" charset="0"/>
              <a:buChar char="•"/>
            </a:pPr>
            <a:r>
              <a:rPr lang="en-US" b="1" dirty="0">
                <a:solidFill>
                  <a:srgbClr val="0000FF"/>
                </a:solidFill>
              </a:rPr>
              <a:t>recursively</a:t>
            </a:r>
            <a:r>
              <a:rPr lang="en-US" dirty="0"/>
              <a:t> traverse the pathname until the </a:t>
            </a:r>
            <a:r>
              <a:rPr lang="en-US" dirty="0" err="1"/>
              <a:t>inode</a:t>
            </a:r>
            <a:r>
              <a:rPr lang="en-US" dirty="0"/>
              <a:t> # for </a:t>
            </a:r>
            <a:r>
              <a:rPr lang="en-US" dirty="0">
                <a:latin typeface="Courier New" panose="02070309020205020404" pitchFamily="49" charset="0"/>
                <a:cs typeface="Courier New" panose="02070309020205020404" pitchFamily="49" charset="0"/>
              </a:rPr>
              <a:t>bar</a:t>
            </a:r>
            <a:r>
              <a:rPr lang="en-US" dirty="0"/>
              <a:t> is found</a:t>
            </a:r>
          </a:p>
          <a:p>
            <a:pPr marL="285750" indent="-285750">
              <a:buFont typeface="Arial" panose="020B0604020202020204" pitchFamily="34" charset="0"/>
              <a:buChar char="•"/>
            </a:pPr>
            <a:r>
              <a:rPr lang="en-US" dirty="0"/>
              <a:t>final step of </a:t>
            </a:r>
            <a:r>
              <a:rPr lang="en-US" dirty="0">
                <a:latin typeface="Courier New" panose="02070309020205020404" pitchFamily="49" charset="0"/>
                <a:cs typeface="Courier New" panose="02070309020205020404" pitchFamily="49" charset="0"/>
              </a:rPr>
              <a:t>open()</a:t>
            </a:r>
            <a:r>
              <a:rPr lang="en-US" dirty="0">
                <a:latin typeface="Comic Sans MS" panose="030F0902030302020204" pitchFamily="66" charset="0"/>
                <a:cs typeface="Courier New" panose="02070309020205020404" pitchFamily="49" charset="0"/>
              </a:rPr>
              <a:t> </a:t>
            </a:r>
            <a:r>
              <a:rPr lang="en-US" dirty="0"/>
              <a:t>is to read </a:t>
            </a:r>
            <a:r>
              <a:rPr lang="en-US" dirty="0">
                <a:latin typeface="Courier New" panose="02070309020205020404" pitchFamily="49" charset="0"/>
                <a:cs typeface="Courier New" panose="02070309020205020404" pitchFamily="49" charset="0"/>
              </a:rPr>
              <a:t>bar</a:t>
            </a:r>
            <a:r>
              <a:rPr lang="en-US" dirty="0"/>
              <a:t>’s </a:t>
            </a:r>
            <a:r>
              <a:rPr lang="en-US" dirty="0" err="1"/>
              <a:t>inode</a:t>
            </a:r>
            <a:r>
              <a:rPr lang="en-US" dirty="0"/>
              <a:t> into memory</a:t>
            </a:r>
          </a:p>
        </p:txBody>
      </p:sp>
      <p:cxnSp>
        <p:nvCxnSpPr>
          <p:cNvPr id="14" name="Straight Connector 13">
            <a:extLst>
              <a:ext uri="{FF2B5EF4-FFF2-40B4-BE49-F238E27FC236}">
                <a16:creationId xmlns:a16="http://schemas.microsoft.com/office/drawing/2014/main" id="{AEDB5EBF-8B72-F04C-8861-C64F11DBE493}"/>
              </a:ext>
            </a:extLst>
          </p:cNvPr>
          <p:cNvCxnSpPr/>
          <p:nvPr/>
        </p:nvCxnSpPr>
        <p:spPr>
          <a:xfrm>
            <a:off x="1524000" y="1991240"/>
            <a:ext cx="165313"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37E8045-A2C2-AF42-96FC-AAC246921FD3}"/>
              </a:ext>
            </a:extLst>
          </p:cNvPr>
          <p:cNvSpPr txBox="1"/>
          <p:nvPr/>
        </p:nvSpPr>
        <p:spPr>
          <a:xfrm>
            <a:off x="41541" y="5597813"/>
            <a:ext cx="8847226" cy="1754326"/>
          </a:xfrm>
          <a:prstGeom prst="rect">
            <a:avLst/>
          </a:prstGeom>
          <a:noFill/>
        </p:spPr>
        <p:txBody>
          <a:bodyPr wrap="square" rtlCol="0">
            <a:spAutoFit/>
          </a:bodyPr>
          <a:lstStyle/>
          <a:p>
            <a:pPr marL="742950" lvl="1" indent="-285750">
              <a:buFont typeface="Arial" panose="020B0604020202020204" pitchFamily="34" charset="0"/>
              <a:buChar char="•"/>
            </a:pPr>
            <a:r>
              <a:rPr lang="en-US" sz="1600" dirty="0"/>
              <a:t>FS then does a final permissions check, allocates a file descriptor for this process in the per-process open-file table, and returns it to the user </a:t>
            </a:r>
          </a:p>
          <a:p>
            <a:pPr marL="285750" indent="-285750">
              <a:buFont typeface="Arial" panose="020B0604020202020204" pitchFamily="34" charset="0"/>
              <a:buChar char="•"/>
            </a:pPr>
            <a:r>
              <a:rPr lang="en-US" dirty="0"/>
              <a:t>The amount of I/O generated by </a:t>
            </a:r>
            <a:r>
              <a:rPr lang="en-US" dirty="0">
                <a:latin typeface="Courier New" panose="02070309020205020404" pitchFamily="49" charset="0"/>
                <a:cs typeface="Courier New" panose="02070309020205020404" pitchFamily="49" charset="0"/>
              </a:rPr>
              <a:t>open</a:t>
            </a:r>
            <a:r>
              <a:rPr lang="en-US" dirty="0"/>
              <a:t> is </a:t>
            </a:r>
            <a:r>
              <a:rPr lang="en-US" b="1" dirty="0"/>
              <a:t>proportional</a:t>
            </a:r>
            <a:r>
              <a:rPr lang="en-US" dirty="0"/>
              <a:t> to the length of the pathname </a:t>
            </a:r>
          </a:p>
          <a:p>
            <a:pPr marL="285750" indent="-285750">
              <a:buFont typeface="Arial" panose="020B0604020202020204" pitchFamily="34" charset="0"/>
              <a:buChar char="•"/>
            </a:pPr>
            <a:endParaRPr lang="en-US" dirty="0"/>
          </a:p>
          <a:p>
            <a:endParaRPr lang="en-US" dirty="0"/>
          </a:p>
        </p:txBody>
      </p:sp>
      <p:cxnSp>
        <p:nvCxnSpPr>
          <p:cNvPr id="8" name="Straight Arrow Connector 7">
            <a:extLst>
              <a:ext uri="{FF2B5EF4-FFF2-40B4-BE49-F238E27FC236}">
                <a16:creationId xmlns:a16="http://schemas.microsoft.com/office/drawing/2014/main" id="{D2A4D603-CAD2-334C-AB49-0350ED307080}"/>
              </a:ext>
            </a:extLst>
          </p:cNvPr>
          <p:cNvCxnSpPr>
            <a:cxnSpLocks/>
          </p:cNvCxnSpPr>
          <p:nvPr/>
        </p:nvCxnSpPr>
        <p:spPr>
          <a:xfrm flipV="1">
            <a:off x="2895600" y="3352800"/>
            <a:ext cx="3048000" cy="1658519"/>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848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9C185-23F9-A740-AFB6-E903113A93B4}"/>
              </a:ext>
            </a:extLst>
          </p:cNvPr>
          <p:cNvSpPr>
            <a:spLocks noGrp="1"/>
          </p:cNvSpPr>
          <p:nvPr>
            <p:ph type="title"/>
          </p:nvPr>
        </p:nvSpPr>
        <p:spPr/>
        <p:txBody>
          <a:bodyPr/>
          <a:lstStyle/>
          <a:p>
            <a:r>
              <a:rPr lang="en-US" dirty="0"/>
              <a:t>Reading a File from Disk</a:t>
            </a:r>
          </a:p>
        </p:txBody>
      </p:sp>
      <p:sp>
        <p:nvSpPr>
          <p:cNvPr id="3" name="Content Placeholder 2">
            <a:extLst>
              <a:ext uri="{FF2B5EF4-FFF2-40B4-BE49-F238E27FC236}">
                <a16:creationId xmlns:a16="http://schemas.microsoft.com/office/drawing/2014/main" id="{8D5340FB-D855-4D4E-8E39-851E11763FE7}"/>
              </a:ext>
            </a:extLst>
          </p:cNvPr>
          <p:cNvSpPr>
            <a:spLocks noGrp="1"/>
          </p:cNvSpPr>
          <p:nvPr>
            <p:ph idx="1"/>
          </p:nvPr>
        </p:nvSpPr>
        <p:spPr>
          <a:xfrm>
            <a:off x="457200" y="4179457"/>
            <a:ext cx="8229600" cy="4449763"/>
          </a:xfrm>
        </p:spPr>
        <p:txBody>
          <a:bodyPr/>
          <a:lstStyle/>
          <a:p>
            <a:r>
              <a:rPr lang="en-US" sz="1800" dirty="0"/>
              <a:t>Once open, program issues a </a:t>
            </a:r>
            <a:r>
              <a:rPr lang="en-US" sz="1800" dirty="0">
                <a:latin typeface="Courier New" panose="02070309020205020404" pitchFamily="49" charset="0"/>
                <a:cs typeface="Courier New" panose="02070309020205020404" pitchFamily="49" charset="0"/>
              </a:rPr>
              <a:t>read()</a:t>
            </a:r>
            <a:r>
              <a:rPr lang="en-US" sz="1800" dirty="0"/>
              <a:t> system call to read from the file</a:t>
            </a:r>
          </a:p>
          <a:p>
            <a:r>
              <a:rPr lang="en-US" sz="1800" dirty="0"/>
              <a:t>The first read (at offset 0 unless </a:t>
            </a:r>
            <a:r>
              <a:rPr lang="en-US" sz="1800" dirty="0" err="1">
                <a:latin typeface="Courier New" panose="02070309020205020404" pitchFamily="49" charset="0"/>
                <a:cs typeface="Courier New" panose="02070309020205020404" pitchFamily="49" charset="0"/>
              </a:rPr>
              <a:t>lseek</a:t>
            </a:r>
            <a:r>
              <a:rPr lang="en-US" sz="1800" dirty="0">
                <a:latin typeface="Courier New" panose="02070309020205020404" pitchFamily="49" charset="0"/>
                <a:cs typeface="Courier New" panose="02070309020205020404" pitchFamily="49" charset="0"/>
              </a:rPr>
              <a:t>()</a:t>
            </a:r>
            <a:r>
              <a:rPr lang="en-US" sz="1800" dirty="0"/>
              <a:t> has been called) will thus read in the first block of the file, consulting the </a:t>
            </a:r>
            <a:r>
              <a:rPr lang="en-US" sz="1800" dirty="0" err="1"/>
              <a:t>inode</a:t>
            </a:r>
            <a:r>
              <a:rPr lang="en-US" sz="1800" dirty="0"/>
              <a:t> to find the location of such a block</a:t>
            </a:r>
          </a:p>
          <a:p>
            <a:r>
              <a:rPr lang="en-US" sz="1800" b="1" dirty="0"/>
              <a:t>Update</a:t>
            </a:r>
            <a:r>
              <a:rPr lang="en-US" sz="1800" dirty="0"/>
              <a:t> the </a:t>
            </a:r>
            <a:r>
              <a:rPr lang="en-US" sz="1800" dirty="0" err="1"/>
              <a:t>inode</a:t>
            </a:r>
            <a:r>
              <a:rPr lang="en-US" sz="1800" dirty="0"/>
              <a:t> with a </a:t>
            </a:r>
            <a:r>
              <a:rPr lang="en-US" sz="1800" b="1" dirty="0"/>
              <a:t>new</a:t>
            </a:r>
            <a:r>
              <a:rPr lang="en-US" sz="1800" dirty="0"/>
              <a:t> </a:t>
            </a:r>
            <a:r>
              <a:rPr lang="en-US" sz="1800" u="sng" dirty="0"/>
              <a:t>last-accessed time</a:t>
            </a:r>
            <a:r>
              <a:rPr lang="en-US" sz="1800"/>
              <a:t>, etc.</a:t>
            </a:r>
            <a:endParaRPr lang="en-US" sz="1800" dirty="0"/>
          </a:p>
          <a:p>
            <a:r>
              <a:rPr lang="en-US" sz="1800" dirty="0"/>
              <a:t>The read will further update the in-memory open-file table for this file descriptor, </a:t>
            </a:r>
            <a:r>
              <a:rPr lang="en-US" sz="1800" b="1" dirty="0"/>
              <a:t>updating the file offset</a:t>
            </a:r>
            <a:r>
              <a:rPr lang="en-US" sz="1800" dirty="0"/>
              <a:t> such that the next read will read the second file block, etc. </a:t>
            </a:r>
          </a:p>
          <a:p>
            <a:endParaRPr lang="en-US" sz="1800" dirty="0"/>
          </a:p>
          <a:p>
            <a:pPr marL="0" indent="0">
              <a:buNone/>
            </a:pPr>
            <a:endParaRPr lang="en-US" sz="2400" dirty="0"/>
          </a:p>
          <a:p>
            <a:endParaRPr lang="en-US" dirty="0">
              <a:latin typeface="Courier New" panose="02070309020205020404" pitchFamily="49" charset="0"/>
              <a:cs typeface="Courier New" panose="02070309020205020404" pitchFamily="49" charset="0"/>
            </a:endParaRPr>
          </a:p>
          <a:p>
            <a:pPr marL="0" indent="0">
              <a:buNone/>
            </a:pPr>
            <a:endParaRPr lang="en-US" dirty="0"/>
          </a:p>
          <a:p>
            <a:endParaRPr lang="en-US" dirty="0"/>
          </a:p>
        </p:txBody>
      </p:sp>
      <p:pic>
        <p:nvPicPr>
          <p:cNvPr id="4" name="Picture 3">
            <a:extLst>
              <a:ext uri="{FF2B5EF4-FFF2-40B4-BE49-F238E27FC236}">
                <a16:creationId xmlns:a16="http://schemas.microsoft.com/office/drawing/2014/main" id="{11DDF965-ADD0-1A44-B876-E875C05E5BE8}"/>
              </a:ext>
            </a:extLst>
          </p:cNvPr>
          <p:cNvPicPr>
            <a:picLocks noChangeAspect="1"/>
          </p:cNvPicPr>
          <p:nvPr/>
        </p:nvPicPr>
        <p:blipFill>
          <a:blip r:embed="rId2"/>
          <a:stretch>
            <a:fillRect/>
          </a:stretch>
        </p:blipFill>
        <p:spPr>
          <a:xfrm>
            <a:off x="3112733" y="1469160"/>
            <a:ext cx="5661734" cy="2757201"/>
          </a:xfrm>
          <a:prstGeom prst="rect">
            <a:avLst/>
          </a:prstGeom>
        </p:spPr>
      </p:pic>
      <p:cxnSp>
        <p:nvCxnSpPr>
          <p:cNvPr id="6" name="Straight Arrow Connector 5">
            <a:extLst>
              <a:ext uri="{FF2B5EF4-FFF2-40B4-BE49-F238E27FC236}">
                <a16:creationId xmlns:a16="http://schemas.microsoft.com/office/drawing/2014/main" id="{79BBBF6A-4D4D-EA40-86A7-7BA12C891797}"/>
              </a:ext>
            </a:extLst>
          </p:cNvPr>
          <p:cNvCxnSpPr>
            <a:cxnSpLocks/>
          </p:cNvCxnSpPr>
          <p:nvPr/>
        </p:nvCxnSpPr>
        <p:spPr>
          <a:xfrm>
            <a:off x="8915400" y="1469160"/>
            <a:ext cx="0" cy="268620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0365608-5A61-8844-8249-50D3CE256A69}"/>
              </a:ext>
            </a:extLst>
          </p:cNvPr>
          <p:cNvSpPr txBox="1"/>
          <p:nvPr/>
        </p:nvSpPr>
        <p:spPr>
          <a:xfrm>
            <a:off x="8354818" y="1105631"/>
            <a:ext cx="663964" cy="369332"/>
          </a:xfrm>
          <a:prstGeom prst="rect">
            <a:avLst/>
          </a:prstGeom>
          <a:noFill/>
        </p:spPr>
        <p:txBody>
          <a:bodyPr wrap="none" rtlCol="0">
            <a:spAutoFit/>
          </a:bodyPr>
          <a:lstStyle/>
          <a:p>
            <a:r>
              <a:rPr lang="en-US" dirty="0"/>
              <a:t>time</a:t>
            </a:r>
          </a:p>
        </p:txBody>
      </p:sp>
      <p:sp>
        <p:nvSpPr>
          <p:cNvPr id="5" name="Oval 4">
            <a:extLst>
              <a:ext uri="{FF2B5EF4-FFF2-40B4-BE49-F238E27FC236}">
                <a16:creationId xmlns:a16="http://schemas.microsoft.com/office/drawing/2014/main" id="{D0F4325B-70A8-5846-83BC-7E1469CEC623}"/>
              </a:ext>
            </a:extLst>
          </p:cNvPr>
          <p:cNvSpPr/>
          <p:nvPr/>
        </p:nvSpPr>
        <p:spPr>
          <a:xfrm>
            <a:off x="5867400" y="2910105"/>
            <a:ext cx="533400" cy="30480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AD3D5313-4224-4142-955A-14113AF41C59}"/>
              </a:ext>
            </a:extLst>
          </p:cNvPr>
          <p:cNvSpPr txBox="1"/>
          <p:nvPr/>
        </p:nvSpPr>
        <p:spPr>
          <a:xfrm>
            <a:off x="198521" y="2448440"/>
            <a:ext cx="2768492" cy="923330"/>
          </a:xfrm>
          <a:prstGeom prst="rect">
            <a:avLst/>
          </a:prstGeom>
          <a:noFill/>
        </p:spPr>
        <p:txBody>
          <a:bodyPr wrap="square" rtlCol="0">
            <a:spAutoFit/>
          </a:bodyPr>
          <a:lstStyle/>
          <a:p>
            <a:r>
              <a:rPr lang="en-US" b="1" dirty="0"/>
              <a:t>Close</a:t>
            </a:r>
            <a:r>
              <a:rPr lang="en-US" dirty="0"/>
              <a:t> the file?</a:t>
            </a:r>
          </a:p>
          <a:p>
            <a:r>
              <a:rPr lang="en-US" dirty="0"/>
              <a:t>Release file descriptor; </a:t>
            </a:r>
            <a:r>
              <a:rPr lang="en-US" b="1" dirty="0"/>
              <a:t>no</a:t>
            </a:r>
            <a:r>
              <a:rPr lang="en-US" dirty="0"/>
              <a:t> update to </a:t>
            </a:r>
            <a:r>
              <a:rPr lang="en-US" dirty="0" err="1"/>
              <a:t>inode</a:t>
            </a:r>
            <a:endParaRPr lang="en-US" dirty="0"/>
          </a:p>
        </p:txBody>
      </p:sp>
    </p:spTree>
    <p:extLst>
      <p:ext uri="{BB962C8B-B14F-4D97-AF65-F5344CB8AC3E}">
        <p14:creationId xmlns:p14="http://schemas.microsoft.com/office/powerpoint/2010/main" val="100751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77061-1AF2-7A49-88D3-AD6172481015}"/>
              </a:ext>
            </a:extLst>
          </p:cNvPr>
          <p:cNvSpPr>
            <a:spLocks noGrp="1"/>
          </p:cNvSpPr>
          <p:nvPr>
            <p:ph type="title"/>
          </p:nvPr>
        </p:nvSpPr>
        <p:spPr/>
        <p:txBody>
          <a:bodyPr/>
          <a:lstStyle/>
          <a:p>
            <a:r>
              <a:rPr lang="en-US" dirty="0"/>
              <a:t>Writing to Disk</a:t>
            </a:r>
          </a:p>
        </p:txBody>
      </p:sp>
      <p:sp>
        <p:nvSpPr>
          <p:cNvPr id="3" name="Content Placeholder 2">
            <a:extLst>
              <a:ext uri="{FF2B5EF4-FFF2-40B4-BE49-F238E27FC236}">
                <a16:creationId xmlns:a16="http://schemas.microsoft.com/office/drawing/2014/main" id="{539BDC73-3663-5A47-AFC3-DA28E5380316}"/>
              </a:ext>
            </a:extLst>
          </p:cNvPr>
          <p:cNvSpPr>
            <a:spLocks noGrp="1"/>
          </p:cNvSpPr>
          <p:nvPr>
            <p:ph idx="1"/>
          </p:nvPr>
        </p:nvSpPr>
        <p:spPr/>
        <p:txBody>
          <a:bodyPr/>
          <a:lstStyle/>
          <a:p>
            <a:r>
              <a:rPr lang="en-US" sz="2000" dirty="0"/>
              <a:t>First, the file must be opened; then, the application can issue </a:t>
            </a:r>
            <a:r>
              <a:rPr lang="en-US" sz="2000" dirty="0">
                <a:latin typeface="Courier New" panose="02070309020205020404" pitchFamily="49" charset="0"/>
                <a:cs typeface="Courier New" panose="02070309020205020404" pitchFamily="49" charset="0"/>
              </a:rPr>
              <a:t>write()</a:t>
            </a:r>
            <a:r>
              <a:rPr lang="en-US" sz="2000" dirty="0"/>
              <a:t> calls to update the file with new contents; finally, the file is closed </a:t>
            </a:r>
          </a:p>
          <a:p>
            <a:r>
              <a:rPr lang="en-US" sz="2000" dirty="0"/>
              <a:t>Unlike reading, writing to file may also </a:t>
            </a:r>
            <a:r>
              <a:rPr lang="en-US" sz="2000" b="1" dirty="0">
                <a:solidFill>
                  <a:srgbClr val="0000FF"/>
                </a:solidFill>
              </a:rPr>
              <a:t>allocate</a:t>
            </a:r>
            <a:r>
              <a:rPr lang="en-US" sz="2000" b="1" dirty="0"/>
              <a:t> </a:t>
            </a:r>
            <a:r>
              <a:rPr lang="en-US" sz="2000" dirty="0"/>
              <a:t>a block (unless the block is being overwritten)</a:t>
            </a:r>
          </a:p>
          <a:p>
            <a:r>
              <a:rPr lang="en-US" sz="2000" dirty="0"/>
              <a:t>When </a:t>
            </a:r>
            <a:r>
              <a:rPr lang="en-US" sz="2000" u="sng" dirty="0"/>
              <a:t>writing out </a:t>
            </a:r>
            <a:r>
              <a:rPr lang="en-US" sz="2000" b="1" u="sng" dirty="0">
                <a:solidFill>
                  <a:srgbClr val="0000FF"/>
                </a:solidFill>
              </a:rPr>
              <a:t>a new file</a:t>
            </a:r>
            <a:r>
              <a:rPr lang="en-US" sz="2000" dirty="0"/>
              <a:t>, each write </a:t>
            </a:r>
          </a:p>
          <a:p>
            <a:pPr lvl="1"/>
            <a:r>
              <a:rPr lang="en-US" sz="1800" dirty="0"/>
              <a:t>not only has to write data to disk </a:t>
            </a:r>
          </a:p>
          <a:p>
            <a:pPr lvl="1"/>
            <a:r>
              <a:rPr lang="en-US" sz="1800" dirty="0"/>
              <a:t>but has to </a:t>
            </a:r>
            <a:r>
              <a:rPr lang="en-US" sz="1800" b="1" dirty="0"/>
              <a:t>first</a:t>
            </a:r>
            <a:r>
              <a:rPr lang="en-US" sz="1800" dirty="0"/>
              <a:t> decide which block to allocate to the file and thus update other structures of the disk accordingly</a:t>
            </a:r>
          </a:p>
          <a:p>
            <a:r>
              <a:rPr lang="en-US" sz="2000" dirty="0"/>
              <a:t>Each write to a file logically generates </a:t>
            </a:r>
            <a:r>
              <a:rPr lang="en-US" sz="2000" b="1" dirty="0">
                <a:solidFill>
                  <a:srgbClr val="0000FF"/>
                </a:solidFill>
              </a:rPr>
              <a:t>five I/</a:t>
            </a:r>
            <a:r>
              <a:rPr lang="en-US" sz="2000" b="1" dirty="0" err="1">
                <a:solidFill>
                  <a:srgbClr val="0000FF"/>
                </a:solidFill>
              </a:rPr>
              <a:t>Os</a:t>
            </a:r>
            <a:endParaRPr lang="en-US" sz="2000" b="1" dirty="0">
              <a:solidFill>
                <a:srgbClr val="0000FF"/>
              </a:solidFill>
            </a:endParaRPr>
          </a:p>
          <a:p>
            <a:pPr lvl="1"/>
            <a:r>
              <a:rPr lang="en-US" sz="1800" b="1" dirty="0"/>
              <a:t>one</a:t>
            </a:r>
            <a:r>
              <a:rPr lang="en-US" sz="1800" dirty="0"/>
              <a:t> to read the data bitmap (which is then updated to mark the newly-allocated block as used)</a:t>
            </a:r>
          </a:p>
          <a:p>
            <a:pPr lvl="1"/>
            <a:r>
              <a:rPr lang="en-US" sz="1800" b="1" dirty="0"/>
              <a:t>one</a:t>
            </a:r>
            <a:r>
              <a:rPr lang="en-US" sz="1800" dirty="0"/>
              <a:t> to write the data bitmap (to reflect its new state to disk)</a:t>
            </a:r>
          </a:p>
          <a:p>
            <a:pPr lvl="1"/>
            <a:r>
              <a:rPr lang="en-US" sz="1800" b="1" dirty="0"/>
              <a:t>two</a:t>
            </a:r>
            <a:r>
              <a:rPr lang="en-US" sz="1800" dirty="0"/>
              <a:t> more to read and then write the </a:t>
            </a:r>
            <a:r>
              <a:rPr lang="en-US" sz="1800" dirty="0" err="1"/>
              <a:t>inode</a:t>
            </a:r>
            <a:r>
              <a:rPr lang="en-US" sz="1800" dirty="0"/>
              <a:t> (which is updated with the new block’s location)</a:t>
            </a:r>
          </a:p>
          <a:p>
            <a:pPr lvl="1"/>
            <a:r>
              <a:rPr lang="en-US" sz="1800" dirty="0"/>
              <a:t>finally </a:t>
            </a:r>
            <a:r>
              <a:rPr lang="en-US" sz="1800" b="1" dirty="0"/>
              <a:t>one</a:t>
            </a:r>
            <a:r>
              <a:rPr lang="en-US" sz="1800" dirty="0"/>
              <a:t> to write the actual block itself </a:t>
            </a:r>
          </a:p>
          <a:p>
            <a:endParaRPr lang="en-US" sz="2000" dirty="0"/>
          </a:p>
          <a:p>
            <a:endParaRPr lang="en-US" dirty="0"/>
          </a:p>
        </p:txBody>
      </p:sp>
      <p:pic>
        <p:nvPicPr>
          <p:cNvPr id="4" name="Picture 3" descr="sfs-5.eps">
            <a:extLst>
              <a:ext uri="{FF2B5EF4-FFF2-40B4-BE49-F238E27FC236}">
                <a16:creationId xmlns:a16="http://schemas.microsoft.com/office/drawing/2014/main" id="{F8CF07C5-5BFC-B347-A106-08E9C789A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3124200"/>
            <a:ext cx="3429000" cy="734786"/>
          </a:xfrm>
          <a:prstGeom prst="rect">
            <a:avLst/>
          </a:prstGeom>
        </p:spPr>
      </p:pic>
    </p:spTree>
    <p:extLst>
      <p:ext uri="{BB962C8B-B14F-4D97-AF65-F5344CB8AC3E}">
        <p14:creationId xmlns:p14="http://schemas.microsoft.com/office/powerpoint/2010/main" val="299889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B5E7A-7B04-2546-9366-618E14606020}"/>
              </a:ext>
            </a:extLst>
          </p:cNvPr>
          <p:cNvSpPr>
            <a:spLocks noGrp="1"/>
          </p:cNvSpPr>
          <p:nvPr>
            <p:ph type="title"/>
          </p:nvPr>
        </p:nvSpPr>
        <p:spPr/>
        <p:txBody>
          <a:bodyPr/>
          <a:lstStyle/>
          <a:p>
            <a:r>
              <a:rPr lang="en-US" dirty="0"/>
              <a:t>Writing to Disk</a:t>
            </a:r>
          </a:p>
        </p:txBody>
      </p:sp>
      <p:sp>
        <p:nvSpPr>
          <p:cNvPr id="3" name="Content Placeholder 2">
            <a:extLst>
              <a:ext uri="{FF2B5EF4-FFF2-40B4-BE49-F238E27FC236}">
                <a16:creationId xmlns:a16="http://schemas.microsoft.com/office/drawing/2014/main" id="{15288DAE-9FBB-2C43-AB2F-EB13CBD4FADB}"/>
              </a:ext>
            </a:extLst>
          </p:cNvPr>
          <p:cNvSpPr>
            <a:spLocks noGrp="1"/>
          </p:cNvSpPr>
          <p:nvPr>
            <p:ph idx="1"/>
          </p:nvPr>
        </p:nvSpPr>
        <p:spPr/>
        <p:txBody>
          <a:bodyPr/>
          <a:lstStyle/>
          <a:p>
            <a:r>
              <a:rPr lang="en-US" sz="2000" dirty="0"/>
              <a:t>File </a:t>
            </a:r>
            <a:r>
              <a:rPr lang="en-US" sz="2000" b="1" dirty="0"/>
              <a:t>creation</a:t>
            </a:r>
            <a:r>
              <a:rPr lang="en-US" sz="2000" dirty="0"/>
              <a:t> - more or less I/</a:t>
            </a:r>
            <a:r>
              <a:rPr lang="en-US" sz="2000" dirty="0" err="1"/>
              <a:t>Os</a:t>
            </a:r>
            <a:r>
              <a:rPr lang="en-US" sz="2000" dirty="0"/>
              <a:t>?</a:t>
            </a:r>
          </a:p>
          <a:p>
            <a:r>
              <a:rPr lang="en-US" sz="2000" dirty="0"/>
              <a:t>To create a file, the file system must </a:t>
            </a:r>
          </a:p>
          <a:p>
            <a:pPr lvl="1"/>
            <a:r>
              <a:rPr lang="en-US" sz="1800" dirty="0"/>
              <a:t>not only allocate an </a:t>
            </a:r>
            <a:r>
              <a:rPr lang="en-US" sz="1800" dirty="0" err="1"/>
              <a:t>inode</a:t>
            </a:r>
            <a:endParaRPr lang="en-US" sz="1800" dirty="0"/>
          </a:p>
          <a:p>
            <a:pPr lvl="1"/>
            <a:r>
              <a:rPr lang="en-US" sz="1800" dirty="0"/>
              <a:t>but also allocate space within the </a:t>
            </a:r>
            <a:r>
              <a:rPr lang="en-US" sz="1800" b="1" dirty="0"/>
              <a:t>directory</a:t>
            </a:r>
            <a:r>
              <a:rPr lang="en-US" sz="1800" dirty="0"/>
              <a:t> containing the new file</a:t>
            </a:r>
          </a:p>
          <a:p>
            <a:r>
              <a:rPr lang="en-US" sz="2200" dirty="0"/>
              <a:t>Total I/O traffic</a:t>
            </a:r>
          </a:p>
          <a:p>
            <a:pPr lvl="1"/>
            <a:r>
              <a:rPr lang="en-US" sz="1800" dirty="0"/>
              <a:t>one read to the </a:t>
            </a:r>
            <a:r>
              <a:rPr lang="en-US" sz="1800" dirty="0" err="1"/>
              <a:t>inode</a:t>
            </a:r>
            <a:r>
              <a:rPr lang="en-US" sz="1800" dirty="0"/>
              <a:t> bitmap (to find a free </a:t>
            </a:r>
            <a:r>
              <a:rPr lang="en-US" sz="1800" dirty="0" err="1"/>
              <a:t>inode</a:t>
            </a:r>
            <a:r>
              <a:rPr lang="en-US" sz="1800" dirty="0"/>
              <a:t>)</a:t>
            </a:r>
          </a:p>
          <a:p>
            <a:pPr lvl="1"/>
            <a:r>
              <a:rPr lang="en-US" sz="1800" dirty="0"/>
              <a:t>one write to the </a:t>
            </a:r>
            <a:r>
              <a:rPr lang="en-US" sz="1800" dirty="0" err="1"/>
              <a:t>inode</a:t>
            </a:r>
            <a:r>
              <a:rPr lang="en-US" sz="1800" dirty="0"/>
              <a:t> bitmap (to mark it allocated)</a:t>
            </a:r>
          </a:p>
          <a:p>
            <a:pPr lvl="1"/>
            <a:r>
              <a:rPr lang="en-US" sz="1800" dirty="0"/>
              <a:t>one write to the new </a:t>
            </a:r>
            <a:r>
              <a:rPr lang="en-US" sz="1800" dirty="0" err="1"/>
              <a:t>inode</a:t>
            </a:r>
            <a:r>
              <a:rPr lang="en-US" sz="1800" dirty="0"/>
              <a:t> itself (to initialize it)</a:t>
            </a:r>
          </a:p>
          <a:p>
            <a:pPr lvl="1"/>
            <a:r>
              <a:rPr lang="en-US" sz="1800" dirty="0"/>
              <a:t>one to the data of the directory (to link the high-level name of the file to its </a:t>
            </a:r>
            <a:r>
              <a:rPr lang="en-US" sz="1800" dirty="0" err="1"/>
              <a:t>inode</a:t>
            </a:r>
            <a:r>
              <a:rPr lang="en-US" sz="1800" dirty="0"/>
              <a:t> number)</a:t>
            </a:r>
          </a:p>
          <a:p>
            <a:pPr lvl="1"/>
            <a:r>
              <a:rPr lang="en-US" sz="1800" dirty="0"/>
              <a:t>one read and write to the directory </a:t>
            </a:r>
            <a:r>
              <a:rPr lang="en-US" sz="1800" dirty="0" err="1"/>
              <a:t>inode</a:t>
            </a:r>
            <a:r>
              <a:rPr lang="en-US" sz="1800" dirty="0"/>
              <a:t> to update it</a:t>
            </a:r>
          </a:p>
          <a:p>
            <a:pPr lvl="1"/>
            <a:r>
              <a:rPr lang="en-US" sz="1800" dirty="0"/>
              <a:t>If the directory needs to grow to accommodate the new entry, additional I/</a:t>
            </a:r>
            <a:r>
              <a:rPr lang="en-US" sz="1800" dirty="0" err="1"/>
              <a:t>Os</a:t>
            </a:r>
            <a:r>
              <a:rPr lang="en-US" sz="1800" dirty="0"/>
              <a:t> (i.e., to the data bitmap, and the new directory block) will be needed too </a:t>
            </a:r>
          </a:p>
          <a:p>
            <a:pPr lvl="1"/>
            <a:endParaRPr lang="en-US" sz="1800" dirty="0"/>
          </a:p>
          <a:p>
            <a:endParaRPr lang="en-US" dirty="0"/>
          </a:p>
          <a:p>
            <a:endParaRPr lang="en-US" dirty="0"/>
          </a:p>
        </p:txBody>
      </p:sp>
      <p:pic>
        <p:nvPicPr>
          <p:cNvPr id="4" name="Picture 3" descr="sfs-5.eps">
            <a:extLst>
              <a:ext uri="{FF2B5EF4-FFF2-40B4-BE49-F238E27FC236}">
                <a16:creationId xmlns:a16="http://schemas.microsoft.com/office/drawing/2014/main" id="{7FFCCB9A-8A2F-544E-9BC5-863095C98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676400"/>
            <a:ext cx="3784600" cy="810986"/>
          </a:xfrm>
          <a:prstGeom prst="rect">
            <a:avLst/>
          </a:prstGeom>
        </p:spPr>
      </p:pic>
    </p:spTree>
    <p:extLst>
      <p:ext uri="{BB962C8B-B14F-4D97-AF65-F5344CB8AC3E}">
        <p14:creationId xmlns:p14="http://schemas.microsoft.com/office/powerpoint/2010/main" val="4168476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E179E-51A8-CB40-827B-E132801F0648}"/>
              </a:ext>
            </a:extLst>
          </p:cNvPr>
          <p:cNvSpPr>
            <a:spLocks noGrp="1"/>
          </p:cNvSpPr>
          <p:nvPr>
            <p:ph type="title"/>
          </p:nvPr>
        </p:nvSpPr>
        <p:spPr/>
        <p:txBody>
          <a:bodyPr/>
          <a:lstStyle/>
          <a:p>
            <a:r>
              <a:rPr lang="en-US" dirty="0"/>
              <a:t>File Creation</a:t>
            </a:r>
          </a:p>
        </p:txBody>
      </p:sp>
      <p:sp>
        <p:nvSpPr>
          <p:cNvPr id="3" name="Content Placeholder 2">
            <a:extLst>
              <a:ext uri="{FF2B5EF4-FFF2-40B4-BE49-F238E27FC236}">
                <a16:creationId xmlns:a16="http://schemas.microsoft.com/office/drawing/2014/main" id="{202B09B6-3E7A-3047-8271-89C28372A082}"/>
              </a:ext>
            </a:extLst>
          </p:cNvPr>
          <p:cNvSpPr>
            <a:spLocks noGrp="1"/>
          </p:cNvSpPr>
          <p:nvPr>
            <p:ph idx="1"/>
          </p:nvPr>
        </p:nvSpPr>
        <p:spPr>
          <a:xfrm>
            <a:off x="152400" y="1628775"/>
            <a:ext cx="2903058" cy="4525963"/>
          </a:xfrm>
        </p:spPr>
        <p:txBody>
          <a:bodyPr/>
          <a:lstStyle/>
          <a:p>
            <a:r>
              <a:rPr lang="en-US" sz="1500" dirty="0"/>
              <a:t>one read to the </a:t>
            </a:r>
            <a:r>
              <a:rPr lang="en-US" sz="1500" b="1" dirty="0" err="1"/>
              <a:t>inode</a:t>
            </a:r>
            <a:r>
              <a:rPr lang="en-US" sz="1500" b="1" dirty="0"/>
              <a:t> bitmap</a:t>
            </a:r>
            <a:r>
              <a:rPr lang="en-US" sz="1500" dirty="0"/>
              <a:t> (to find a free </a:t>
            </a:r>
            <a:r>
              <a:rPr lang="en-US" sz="1500" dirty="0" err="1"/>
              <a:t>inode</a:t>
            </a:r>
            <a:r>
              <a:rPr lang="en-US" sz="1500" dirty="0"/>
              <a:t> for file </a:t>
            </a:r>
            <a:r>
              <a:rPr lang="en-US" sz="1500" dirty="0">
                <a:latin typeface="Courier New" panose="02070309020205020404" pitchFamily="49" charset="0"/>
                <a:cs typeface="Courier New" panose="02070309020205020404" pitchFamily="49" charset="0"/>
              </a:rPr>
              <a:t>bar</a:t>
            </a:r>
            <a:r>
              <a:rPr lang="en-US" sz="1500" dirty="0"/>
              <a:t>)</a:t>
            </a:r>
          </a:p>
          <a:p>
            <a:r>
              <a:rPr lang="en-US" sz="1500" dirty="0"/>
              <a:t>one write to the </a:t>
            </a:r>
            <a:r>
              <a:rPr lang="en-US" sz="1500" b="1" dirty="0" err="1"/>
              <a:t>inode</a:t>
            </a:r>
            <a:r>
              <a:rPr lang="en-US" sz="1500" b="1" dirty="0"/>
              <a:t> bitmap </a:t>
            </a:r>
            <a:r>
              <a:rPr lang="en-US" sz="1500" dirty="0"/>
              <a:t>(to mark it allocated)</a:t>
            </a:r>
          </a:p>
          <a:p>
            <a:r>
              <a:rPr lang="en-US" sz="1500" dirty="0"/>
              <a:t>one write to the new </a:t>
            </a:r>
            <a:r>
              <a:rPr lang="en-US" sz="1500" dirty="0" err="1"/>
              <a:t>inode</a:t>
            </a:r>
            <a:r>
              <a:rPr lang="en-US" sz="1500" dirty="0"/>
              <a:t> itself (to initialize it)</a:t>
            </a:r>
          </a:p>
          <a:p>
            <a:r>
              <a:rPr lang="en-US" sz="1500" dirty="0"/>
              <a:t>one to the data of the directory </a:t>
            </a:r>
            <a:r>
              <a:rPr lang="en-US" sz="1500" dirty="0">
                <a:latin typeface="Courier New" panose="02070309020205020404" pitchFamily="49" charset="0"/>
                <a:cs typeface="Courier New" panose="02070309020205020404" pitchFamily="49" charset="0"/>
              </a:rPr>
              <a:t>foo</a:t>
            </a:r>
            <a:r>
              <a:rPr lang="en-US" sz="1500" dirty="0"/>
              <a:t> (to link the high-level name of the file to its </a:t>
            </a:r>
            <a:r>
              <a:rPr lang="en-US" sz="1500" dirty="0" err="1"/>
              <a:t>inode</a:t>
            </a:r>
            <a:r>
              <a:rPr lang="en-US" sz="1500" dirty="0"/>
              <a:t> number)</a:t>
            </a:r>
          </a:p>
          <a:p>
            <a:r>
              <a:rPr lang="en-US" sz="1500" dirty="0"/>
              <a:t>one read and write to the directory </a:t>
            </a:r>
            <a:r>
              <a:rPr lang="en-US" sz="1500" dirty="0" err="1"/>
              <a:t>inode</a:t>
            </a:r>
            <a:r>
              <a:rPr lang="en-US" sz="1500" dirty="0"/>
              <a:t> to update it</a:t>
            </a:r>
          </a:p>
          <a:p>
            <a:r>
              <a:rPr lang="en-US" sz="1500" dirty="0"/>
              <a:t>If the directory needs to grow to accommodate the new entry, additional I/</a:t>
            </a:r>
            <a:r>
              <a:rPr lang="en-US" sz="1500" dirty="0" err="1"/>
              <a:t>Os</a:t>
            </a:r>
            <a:r>
              <a:rPr lang="en-US" sz="1500" dirty="0"/>
              <a:t> (i.e., to the data bitmap, and the new directory block) will be needed too</a:t>
            </a:r>
            <a:r>
              <a:rPr lang="en-US" sz="1400" dirty="0"/>
              <a:t> </a:t>
            </a:r>
          </a:p>
          <a:p>
            <a:pPr marL="0" indent="0">
              <a:buNone/>
            </a:pPr>
            <a:endParaRPr lang="en-US" dirty="0"/>
          </a:p>
        </p:txBody>
      </p:sp>
      <p:cxnSp>
        <p:nvCxnSpPr>
          <p:cNvPr id="5" name="Straight Arrow Connector 4">
            <a:extLst>
              <a:ext uri="{FF2B5EF4-FFF2-40B4-BE49-F238E27FC236}">
                <a16:creationId xmlns:a16="http://schemas.microsoft.com/office/drawing/2014/main" id="{BAE76478-7998-0546-9224-67672B396D88}"/>
              </a:ext>
            </a:extLst>
          </p:cNvPr>
          <p:cNvCxnSpPr>
            <a:cxnSpLocks/>
          </p:cNvCxnSpPr>
          <p:nvPr/>
        </p:nvCxnSpPr>
        <p:spPr>
          <a:xfrm>
            <a:off x="8979662" y="1600200"/>
            <a:ext cx="0" cy="452596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4AF9B9C1-5899-4D4D-BBBF-5AC015ABBB69}"/>
              </a:ext>
            </a:extLst>
          </p:cNvPr>
          <p:cNvSpPr txBox="1"/>
          <p:nvPr/>
        </p:nvSpPr>
        <p:spPr>
          <a:xfrm>
            <a:off x="8441936" y="1240393"/>
            <a:ext cx="663964" cy="369332"/>
          </a:xfrm>
          <a:prstGeom prst="rect">
            <a:avLst/>
          </a:prstGeom>
          <a:noFill/>
        </p:spPr>
        <p:txBody>
          <a:bodyPr wrap="none" rtlCol="0">
            <a:spAutoFit/>
          </a:bodyPr>
          <a:lstStyle/>
          <a:p>
            <a:r>
              <a:rPr lang="en-US" dirty="0"/>
              <a:t>time</a:t>
            </a:r>
          </a:p>
        </p:txBody>
      </p:sp>
      <p:pic>
        <p:nvPicPr>
          <p:cNvPr id="9" name="Picture 8">
            <a:extLst>
              <a:ext uri="{FF2B5EF4-FFF2-40B4-BE49-F238E27FC236}">
                <a16:creationId xmlns:a16="http://schemas.microsoft.com/office/drawing/2014/main" id="{D65B833D-076E-6446-96DA-8952C78E1194}"/>
              </a:ext>
            </a:extLst>
          </p:cNvPr>
          <p:cNvPicPr>
            <a:picLocks noChangeAspect="1"/>
          </p:cNvPicPr>
          <p:nvPr/>
        </p:nvPicPr>
        <p:blipFill>
          <a:blip r:embed="rId2"/>
          <a:stretch>
            <a:fillRect/>
          </a:stretch>
        </p:blipFill>
        <p:spPr>
          <a:xfrm>
            <a:off x="3191220" y="1628775"/>
            <a:ext cx="5652680" cy="4497388"/>
          </a:xfrm>
          <a:prstGeom prst="rect">
            <a:avLst/>
          </a:prstGeom>
        </p:spPr>
      </p:pic>
      <p:cxnSp>
        <p:nvCxnSpPr>
          <p:cNvPr id="17" name="Straight Connector 16">
            <a:extLst>
              <a:ext uri="{FF2B5EF4-FFF2-40B4-BE49-F238E27FC236}">
                <a16:creationId xmlns:a16="http://schemas.microsoft.com/office/drawing/2014/main" id="{F53EA7E1-5554-6643-BD85-627E24647E15}"/>
              </a:ext>
            </a:extLst>
          </p:cNvPr>
          <p:cNvCxnSpPr/>
          <p:nvPr/>
        </p:nvCxnSpPr>
        <p:spPr>
          <a:xfrm>
            <a:off x="4495800" y="2590800"/>
            <a:ext cx="30480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0" name="Right Brace 19">
            <a:extLst>
              <a:ext uri="{FF2B5EF4-FFF2-40B4-BE49-F238E27FC236}">
                <a16:creationId xmlns:a16="http://schemas.microsoft.com/office/drawing/2014/main" id="{54B62932-4F2E-A242-869E-B49676EDAC81}"/>
              </a:ext>
            </a:extLst>
          </p:cNvPr>
          <p:cNvSpPr/>
          <p:nvPr/>
        </p:nvSpPr>
        <p:spPr>
          <a:xfrm>
            <a:off x="7196877" y="1981200"/>
            <a:ext cx="152400" cy="609600"/>
          </a:xfrm>
          <a:prstGeom prst="rightBrace">
            <a:avLst/>
          </a:prstGeom>
          <a:ln w="381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0D88BC4C-3C1E-D945-8FCF-4C71B694B63B}"/>
              </a:ext>
            </a:extLst>
          </p:cNvPr>
          <p:cNvSpPr txBox="1"/>
          <p:nvPr/>
        </p:nvSpPr>
        <p:spPr>
          <a:xfrm>
            <a:off x="7420715" y="2101334"/>
            <a:ext cx="1486304" cy="369332"/>
          </a:xfrm>
          <a:prstGeom prst="rect">
            <a:avLst/>
          </a:prstGeom>
          <a:noFill/>
        </p:spPr>
        <p:txBody>
          <a:bodyPr wrap="none" rtlCol="0">
            <a:spAutoFit/>
          </a:bodyPr>
          <a:lstStyle/>
          <a:p>
            <a:r>
              <a:rPr lang="en-US" dirty="0">
                <a:solidFill>
                  <a:srgbClr val="0000FF"/>
                </a:solidFill>
              </a:rPr>
              <a:t>read </a:t>
            </a:r>
            <a:r>
              <a:rPr lang="en-US" dirty="0" err="1">
                <a:solidFill>
                  <a:srgbClr val="0000FF"/>
                </a:solidFill>
              </a:rPr>
              <a:t>dir</a:t>
            </a:r>
            <a:r>
              <a:rPr lang="en-US" dirty="0">
                <a:solidFill>
                  <a:srgbClr val="0000FF"/>
                </a:solidFill>
              </a:rPr>
              <a:t> foo</a:t>
            </a:r>
          </a:p>
        </p:txBody>
      </p:sp>
    </p:spTree>
    <p:extLst>
      <p:ext uri="{BB962C8B-B14F-4D97-AF65-F5344CB8AC3E}">
        <p14:creationId xmlns:p14="http://schemas.microsoft.com/office/powerpoint/2010/main" val="1572396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E8135-243F-4D49-904D-35FD3D06B8C2}"/>
              </a:ext>
            </a:extLst>
          </p:cNvPr>
          <p:cNvSpPr>
            <a:spLocks noGrp="1"/>
          </p:cNvSpPr>
          <p:nvPr>
            <p:ph type="title"/>
          </p:nvPr>
        </p:nvSpPr>
        <p:spPr/>
        <p:txBody>
          <a:bodyPr/>
          <a:lstStyle/>
          <a:p>
            <a:r>
              <a:rPr lang="en-US" dirty="0"/>
              <a:t>Caching for Reads</a:t>
            </a:r>
          </a:p>
        </p:txBody>
      </p:sp>
      <p:sp>
        <p:nvSpPr>
          <p:cNvPr id="3" name="Content Placeholder 2">
            <a:extLst>
              <a:ext uri="{FF2B5EF4-FFF2-40B4-BE49-F238E27FC236}">
                <a16:creationId xmlns:a16="http://schemas.microsoft.com/office/drawing/2014/main" id="{D74CB9DC-4A3A-1D48-8875-D45CE6702F9E}"/>
              </a:ext>
            </a:extLst>
          </p:cNvPr>
          <p:cNvSpPr>
            <a:spLocks noGrp="1"/>
          </p:cNvSpPr>
          <p:nvPr>
            <p:ph idx="1"/>
          </p:nvPr>
        </p:nvSpPr>
        <p:spPr>
          <a:xfrm>
            <a:off x="457200" y="1600200"/>
            <a:ext cx="8305800" cy="4953000"/>
          </a:xfrm>
        </p:spPr>
        <p:txBody>
          <a:bodyPr/>
          <a:lstStyle/>
          <a:p>
            <a:r>
              <a:rPr lang="en-US" sz="1900" dirty="0"/>
              <a:t>As shown before, </a:t>
            </a:r>
            <a:r>
              <a:rPr lang="en-US" sz="1900" dirty="0" err="1"/>
              <a:t>eading</a:t>
            </a:r>
            <a:r>
              <a:rPr lang="en-US" sz="1900" dirty="0"/>
              <a:t> and writing files can be expensive, incurring many I/</a:t>
            </a:r>
            <a:r>
              <a:rPr lang="en-US" sz="1900" dirty="0" err="1"/>
              <a:t>Os</a:t>
            </a:r>
            <a:r>
              <a:rPr lang="en-US" sz="1900" dirty="0"/>
              <a:t> to the (slow) disk </a:t>
            </a:r>
          </a:p>
          <a:p>
            <a:r>
              <a:rPr lang="en-US" sz="1900" dirty="0"/>
              <a:t>How can a file system accomplish any of this with reasonable efficiency? How to reduce file system I/O costs?</a:t>
            </a:r>
          </a:p>
          <a:p>
            <a:r>
              <a:rPr lang="en-US" sz="1900" dirty="0"/>
              <a:t>Aggressively use </a:t>
            </a:r>
            <a:r>
              <a:rPr lang="en-US" sz="1900" b="1" dirty="0"/>
              <a:t>system memory</a:t>
            </a:r>
            <a:r>
              <a:rPr lang="en-US" sz="1900" dirty="0"/>
              <a:t> (DRAM) to cache important blocks </a:t>
            </a:r>
          </a:p>
          <a:p>
            <a:r>
              <a:rPr lang="en-US" sz="1900" dirty="0"/>
              <a:t>Without caching, every file open would require </a:t>
            </a:r>
            <a:r>
              <a:rPr lang="en-US" sz="1900" b="1" dirty="0"/>
              <a:t>at least two reads</a:t>
            </a:r>
            <a:r>
              <a:rPr lang="en-US" sz="1900" dirty="0"/>
              <a:t> for every level in the directory hierarchy (one to read the </a:t>
            </a:r>
            <a:r>
              <a:rPr lang="en-US" sz="1900" dirty="0" err="1"/>
              <a:t>inode</a:t>
            </a:r>
            <a:r>
              <a:rPr lang="en-US" sz="1900" dirty="0"/>
              <a:t> of the directory in question, and at least one to read its data)</a:t>
            </a:r>
          </a:p>
          <a:p>
            <a:r>
              <a:rPr lang="en-US" sz="1900" dirty="0"/>
              <a:t>Use </a:t>
            </a:r>
            <a:r>
              <a:rPr lang="en-US" sz="1900" b="1" dirty="0"/>
              <a:t>fixed-size cache</a:t>
            </a:r>
            <a:r>
              <a:rPr lang="en-US" sz="1900" dirty="0"/>
              <a:t> (allocated at boot time) </a:t>
            </a:r>
            <a:r>
              <a:rPr lang="en-US" sz="1900" b="1" dirty="0"/>
              <a:t>with LRU replacement scheme </a:t>
            </a:r>
            <a:r>
              <a:rPr lang="en-US" sz="1900" dirty="0"/>
              <a:t>to hold popular blocks → </a:t>
            </a:r>
            <a:r>
              <a:rPr lang="en-US" sz="1900" b="1" dirty="0"/>
              <a:t>static</a:t>
            </a:r>
            <a:r>
              <a:rPr lang="en-US" sz="1900" dirty="0"/>
              <a:t> </a:t>
            </a:r>
            <a:r>
              <a:rPr lang="en-US" sz="1900" b="1" dirty="0"/>
              <a:t>partitioning</a:t>
            </a:r>
          </a:p>
          <a:p>
            <a:r>
              <a:rPr lang="en-US" sz="1900" b="1" dirty="0"/>
              <a:t>Dynamic</a:t>
            </a:r>
            <a:r>
              <a:rPr lang="en-US" sz="1900" dirty="0"/>
              <a:t> </a:t>
            </a:r>
            <a:r>
              <a:rPr lang="en-US" sz="1900" b="1" dirty="0"/>
              <a:t>partitioning</a:t>
            </a:r>
            <a:r>
              <a:rPr lang="en-US" sz="1900" dirty="0"/>
              <a:t> – integrate virtual memory pages and file system pages into a </a:t>
            </a:r>
            <a:r>
              <a:rPr lang="en-US" sz="1900" b="1" dirty="0"/>
              <a:t>unified page cache</a:t>
            </a:r>
          </a:p>
          <a:p>
            <a:r>
              <a:rPr lang="en-US" sz="1900" dirty="0"/>
              <a:t>For instance., the first open generate a lot of I/O traffic to read in </a:t>
            </a:r>
            <a:r>
              <a:rPr lang="en-US" sz="1900" b="1" dirty="0"/>
              <a:t>directory </a:t>
            </a:r>
            <a:r>
              <a:rPr lang="en-US" sz="1900" b="1" dirty="0" err="1"/>
              <a:t>inode</a:t>
            </a:r>
            <a:r>
              <a:rPr lang="en-US" sz="1900" b="1" dirty="0"/>
              <a:t> and data</a:t>
            </a:r>
            <a:r>
              <a:rPr lang="en-US" sz="1900" dirty="0"/>
              <a:t>, but subsequent file opens of that same file (or files in the same directory) will mostly hit in the cache and thus no I/O is needed </a:t>
            </a:r>
          </a:p>
          <a:p>
            <a:pPr marL="0" indent="0">
              <a:buNone/>
            </a:pPr>
            <a:r>
              <a:rPr lang="en-US" sz="2000" b="1" dirty="0"/>
              <a:t> </a:t>
            </a:r>
            <a:endParaRPr lang="en-US" sz="2000" dirty="0"/>
          </a:p>
          <a:p>
            <a:endParaRPr lang="en-US" sz="2000" dirty="0"/>
          </a:p>
          <a:p>
            <a:endParaRPr lang="en-US" sz="2000" dirty="0"/>
          </a:p>
          <a:p>
            <a:endParaRPr lang="en-US" sz="2000" dirty="0"/>
          </a:p>
          <a:p>
            <a:endParaRPr lang="en-US" dirty="0"/>
          </a:p>
        </p:txBody>
      </p:sp>
    </p:spTree>
    <p:extLst>
      <p:ext uri="{BB962C8B-B14F-4D97-AF65-F5344CB8AC3E}">
        <p14:creationId xmlns:p14="http://schemas.microsoft.com/office/powerpoint/2010/main" val="309990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9585-3605-7A46-814B-A5A25E5BFE4A}"/>
              </a:ext>
            </a:extLst>
          </p:cNvPr>
          <p:cNvSpPr>
            <a:spLocks noGrp="1"/>
          </p:cNvSpPr>
          <p:nvPr>
            <p:ph type="title"/>
          </p:nvPr>
        </p:nvSpPr>
        <p:spPr/>
        <p:txBody>
          <a:bodyPr/>
          <a:lstStyle/>
          <a:p>
            <a:r>
              <a:rPr lang="en-US" dirty="0"/>
              <a:t>Buffering for Writes</a:t>
            </a:r>
          </a:p>
        </p:txBody>
      </p:sp>
      <p:sp>
        <p:nvSpPr>
          <p:cNvPr id="3" name="Content Placeholder 2">
            <a:extLst>
              <a:ext uri="{FF2B5EF4-FFF2-40B4-BE49-F238E27FC236}">
                <a16:creationId xmlns:a16="http://schemas.microsoft.com/office/drawing/2014/main" id="{443A0B0B-1EE8-6A40-AEA7-FE01AC1AE107}"/>
              </a:ext>
            </a:extLst>
          </p:cNvPr>
          <p:cNvSpPr>
            <a:spLocks noGrp="1"/>
          </p:cNvSpPr>
          <p:nvPr>
            <p:ph idx="1"/>
          </p:nvPr>
        </p:nvSpPr>
        <p:spPr/>
        <p:txBody>
          <a:bodyPr/>
          <a:lstStyle/>
          <a:p>
            <a:r>
              <a:rPr lang="en-US" sz="2000" dirty="0"/>
              <a:t>Read I/</a:t>
            </a:r>
            <a:r>
              <a:rPr lang="en-US" sz="2000" dirty="0" err="1"/>
              <a:t>Os</a:t>
            </a:r>
            <a:r>
              <a:rPr lang="en-US" sz="2000" dirty="0"/>
              <a:t> can be avoided with a sufficiently large cache</a:t>
            </a:r>
          </a:p>
          <a:p>
            <a:r>
              <a:rPr lang="en-US" sz="2000" dirty="0"/>
              <a:t>Write traffic has to go to disk to become persistent </a:t>
            </a:r>
          </a:p>
          <a:p>
            <a:pPr marL="0" indent="0">
              <a:buNone/>
            </a:pPr>
            <a:r>
              <a:rPr lang="en-US" sz="2000" dirty="0"/>
              <a:t>(1) By delaying writes, file system can </a:t>
            </a:r>
            <a:r>
              <a:rPr lang="en-US" sz="2000" b="1" dirty="0"/>
              <a:t>batch </a:t>
            </a:r>
            <a:r>
              <a:rPr lang="en-US" sz="2000" dirty="0"/>
              <a:t>some updates into a smaller set of I/</a:t>
            </a:r>
            <a:r>
              <a:rPr lang="en-US" sz="2000" dirty="0" err="1"/>
              <a:t>Os</a:t>
            </a:r>
            <a:r>
              <a:rPr lang="en-US" sz="2000" dirty="0"/>
              <a:t> </a:t>
            </a:r>
          </a:p>
          <a:p>
            <a:pPr lvl="1"/>
            <a:r>
              <a:rPr lang="en-US" sz="1800" dirty="0"/>
              <a:t>e.g., multiple updates to </a:t>
            </a:r>
            <a:r>
              <a:rPr lang="en-US" sz="1800" dirty="0" err="1"/>
              <a:t>inode</a:t>
            </a:r>
            <a:r>
              <a:rPr lang="en-US" sz="1800" dirty="0"/>
              <a:t> bitmap due to file creations</a:t>
            </a:r>
          </a:p>
          <a:p>
            <a:pPr marL="0" indent="0">
              <a:buNone/>
            </a:pPr>
            <a:r>
              <a:rPr lang="en-US" sz="2200" dirty="0"/>
              <a:t>(2) </a:t>
            </a:r>
            <a:r>
              <a:rPr lang="en-US" sz="2000" dirty="0"/>
              <a:t>By buffering a number of writes in memory, system can then </a:t>
            </a:r>
            <a:r>
              <a:rPr lang="en-US" sz="2000" b="1" dirty="0"/>
              <a:t>schedule </a:t>
            </a:r>
            <a:r>
              <a:rPr lang="en-US" sz="2000" dirty="0"/>
              <a:t>the subsequent I/</a:t>
            </a:r>
            <a:r>
              <a:rPr lang="en-US" sz="2000" dirty="0" err="1"/>
              <a:t>Os</a:t>
            </a:r>
            <a:r>
              <a:rPr lang="en-US" sz="2000" dirty="0"/>
              <a:t> and thus increase performance </a:t>
            </a:r>
          </a:p>
          <a:p>
            <a:pPr marL="0" indent="0">
              <a:buNone/>
            </a:pPr>
            <a:r>
              <a:rPr lang="en-US" sz="2000" dirty="0"/>
              <a:t>(3) Some writes are avoided altogether by delaying them</a:t>
            </a:r>
          </a:p>
          <a:p>
            <a:pPr marL="685800" lvl="1"/>
            <a:r>
              <a:rPr lang="en-US" sz="1800" dirty="0"/>
              <a:t>for example, if an application creates a file and then deletes it, delaying the writes [to reflect the file creation] to disk </a:t>
            </a:r>
            <a:r>
              <a:rPr lang="en-US" sz="1800" b="1" dirty="0"/>
              <a:t>avoids </a:t>
            </a:r>
            <a:r>
              <a:rPr lang="en-US" sz="1800" dirty="0"/>
              <a:t>them entirely </a:t>
            </a:r>
            <a:r>
              <a:rPr lang="en-US" sz="1800" b="1" dirty="0"/>
              <a:t>→</a:t>
            </a:r>
            <a:r>
              <a:rPr lang="en-US" sz="1800" dirty="0"/>
              <a:t> </a:t>
            </a:r>
            <a:r>
              <a:rPr lang="en-US" sz="1800" b="1" dirty="0">
                <a:solidFill>
                  <a:srgbClr val="0000FF"/>
                </a:solidFill>
              </a:rPr>
              <a:t>laziness</a:t>
            </a:r>
            <a:r>
              <a:rPr lang="en-US" sz="1800" dirty="0"/>
              <a:t> (in writing blocks to disk) is a virtue </a:t>
            </a:r>
          </a:p>
          <a:p>
            <a:r>
              <a:rPr lang="en-US" sz="2000" dirty="0"/>
              <a:t>File systems buffer writes in memory for 5 to 30 seconds</a:t>
            </a:r>
          </a:p>
          <a:p>
            <a:pPr lvl="1"/>
            <a:r>
              <a:rPr lang="en-US" sz="1800" dirty="0"/>
              <a:t>trade-off: if the system crashes before the updates have been written to disk, the updates are lost; by keeping writes in memory longer, performance can be improved by batching, scheduling, and even avoiding writes </a:t>
            </a:r>
          </a:p>
          <a:p>
            <a:pPr marL="285750"/>
            <a:endParaRPr lang="en-US" sz="2000" dirty="0"/>
          </a:p>
          <a:p>
            <a:pPr marL="0" indent="0">
              <a:buNone/>
            </a:pPr>
            <a:endParaRPr lang="en-US" sz="2000" dirty="0"/>
          </a:p>
          <a:p>
            <a:pPr marL="0" indent="0">
              <a:buNone/>
            </a:pPr>
            <a:endParaRPr lang="en-US" sz="2000" dirty="0"/>
          </a:p>
          <a:p>
            <a:pPr marL="0" indent="0">
              <a:buNone/>
            </a:pPr>
            <a:endParaRPr lang="en-US" sz="2200" dirty="0"/>
          </a:p>
          <a:p>
            <a:endParaRPr lang="en-US" sz="2000" dirty="0"/>
          </a:p>
          <a:p>
            <a:endParaRPr lang="en-US" dirty="0"/>
          </a:p>
        </p:txBody>
      </p:sp>
    </p:spTree>
    <p:extLst>
      <p:ext uri="{BB962C8B-B14F-4D97-AF65-F5344CB8AC3E}">
        <p14:creationId xmlns:p14="http://schemas.microsoft.com/office/powerpoint/2010/main" val="1996049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C7F64-C8C0-F543-AE23-078DFA51C30E}"/>
              </a:ext>
            </a:extLst>
          </p:cNvPr>
          <p:cNvSpPr>
            <a:spLocks noGrp="1"/>
          </p:cNvSpPr>
          <p:nvPr>
            <p:ph type="title"/>
          </p:nvPr>
        </p:nvSpPr>
        <p:spPr/>
        <p:txBody>
          <a:bodyPr/>
          <a:lstStyle/>
          <a:p>
            <a:r>
              <a:rPr lang="en-US" dirty="0"/>
              <a:t>What Does Database Do?</a:t>
            </a:r>
          </a:p>
        </p:txBody>
      </p:sp>
      <p:sp>
        <p:nvSpPr>
          <p:cNvPr id="3" name="Content Placeholder 2">
            <a:extLst>
              <a:ext uri="{FF2B5EF4-FFF2-40B4-BE49-F238E27FC236}">
                <a16:creationId xmlns:a16="http://schemas.microsoft.com/office/drawing/2014/main" id="{54D7DE36-2B39-0749-B8BA-C501DE0A9251}"/>
              </a:ext>
            </a:extLst>
          </p:cNvPr>
          <p:cNvSpPr>
            <a:spLocks noGrp="1"/>
          </p:cNvSpPr>
          <p:nvPr>
            <p:ph idx="1"/>
          </p:nvPr>
        </p:nvSpPr>
        <p:spPr/>
        <p:txBody>
          <a:bodyPr/>
          <a:lstStyle/>
          <a:p>
            <a:r>
              <a:rPr lang="en-US" sz="2400" dirty="0"/>
              <a:t>Databases don’t enjoy this trade-off </a:t>
            </a:r>
          </a:p>
          <a:p>
            <a:r>
              <a:rPr lang="en-US" sz="2400" dirty="0"/>
              <a:t>To avoid unexpected data loss due to write buffering, they simply force writes to disk</a:t>
            </a:r>
          </a:p>
          <a:p>
            <a:pPr lvl="1"/>
            <a:r>
              <a:rPr lang="en-US" sz="2200" dirty="0"/>
              <a:t>by calling </a:t>
            </a:r>
            <a:r>
              <a:rPr lang="en-US" sz="2200" dirty="0" err="1">
                <a:latin typeface="Courier New" panose="02070309020205020404" pitchFamily="49" charset="0"/>
                <a:cs typeface="Courier New" panose="02070309020205020404" pitchFamily="49" charset="0"/>
              </a:rPr>
              <a:t>fsync</a:t>
            </a:r>
            <a:r>
              <a:rPr lang="en-US" sz="2200" dirty="0">
                <a:latin typeface="Courier New" panose="02070309020205020404" pitchFamily="49" charset="0"/>
                <a:cs typeface="Courier New" panose="02070309020205020404" pitchFamily="49" charset="0"/>
              </a:rPr>
              <a:t>()</a:t>
            </a:r>
          </a:p>
          <a:p>
            <a:pPr lvl="1"/>
            <a:r>
              <a:rPr lang="en-US" sz="2200" dirty="0"/>
              <a:t>by using </a:t>
            </a:r>
            <a:r>
              <a:rPr lang="en-US" sz="2200" b="1" dirty="0"/>
              <a:t>direct I/O interfaces</a:t>
            </a:r>
            <a:r>
              <a:rPr lang="en-US" sz="2200" dirty="0"/>
              <a:t> that work around the cache</a:t>
            </a:r>
          </a:p>
          <a:p>
            <a:pPr lvl="1"/>
            <a:r>
              <a:rPr lang="en-US" sz="2200" dirty="0"/>
              <a:t>by using the </a:t>
            </a:r>
            <a:r>
              <a:rPr lang="en-US" sz="2200" b="1" dirty="0"/>
              <a:t>raw disk interface</a:t>
            </a:r>
            <a:r>
              <a:rPr lang="en-US" sz="2200" dirty="0"/>
              <a:t> and avoiding the file system altogether</a:t>
            </a:r>
          </a:p>
          <a:p>
            <a:r>
              <a:rPr lang="en-US" sz="2400" dirty="0"/>
              <a:t>While most applications live with the trade-offs made by the file system, there are enough controls in place to get the system to do what you want it to, should the default not be satisfying </a:t>
            </a:r>
          </a:p>
          <a:p>
            <a:endParaRPr lang="en-US" sz="2400" dirty="0"/>
          </a:p>
          <a:p>
            <a:endParaRPr lang="en-US" dirty="0"/>
          </a:p>
          <a:p>
            <a:endParaRPr lang="en-US" dirty="0"/>
          </a:p>
        </p:txBody>
      </p:sp>
    </p:spTree>
    <p:extLst>
      <p:ext uri="{BB962C8B-B14F-4D97-AF65-F5344CB8AC3E}">
        <p14:creationId xmlns:p14="http://schemas.microsoft.com/office/powerpoint/2010/main" val="3382470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26C6F-3E7B-2C4B-AB4E-EEB284BC813B}"/>
              </a:ext>
            </a:extLst>
          </p:cNvPr>
          <p:cNvSpPr>
            <a:spLocks noGrp="1"/>
          </p:cNvSpPr>
          <p:nvPr>
            <p:ph type="title"/>
          </p:nvPr>
        </p:nvSpPr>
        <p:spPr/>
        <p:txBody>
          <a:bodyPr/>
          <a:lstStyle/>
          <a:p>
            <a:r>
              <a:rPr lang="en-US" sz="4200" dirty="0"/>
              <a:t>Duality/Performance Trade-off</a:t>
            </a:r>
          </a:p>
        </p:txBody>
      </p:sp>
      <p:sp>
        <p:nvSpPr>
          <p:cNvPr id="3" name="Content Placeholder 2">
            <a:extLst>
              <a:ext uri="{FF2B5EF4-FFF2-40B4-BE49-F238E27FC236}">
                <a16:creationId xmlns:a16="http://schemas.microsoft.com/office/drawing/2014/main" id="{B8E8B0BB-353D-0F46-9DF5-A13F8776EEBC}"/>
              </a:ext>
            </a:extLst>
          </p:cNvPr>
          <p:cNvSpPr>
            <a:spLocks noGrp="1"/>
          </p:cNvSpPr>
          <p:nvPr>
            <p:ph idx="1"/>
          </p:nvPr>
        </p:nvSpPr>
        <p:spPr/>
        <p:txBody>
          <a:bodyPr/>
          <a:lstStyle/>
          <a:p>
            <a:r>
              <a:rPr lang="en-US" sz="2400" dirty="0"/>
              <a:t>Storage systems often present a durability vs. performance trade-off to users </a:t>
            </a:r>
          </a:p>
          <a:p>
            <a:r>
              <a:rPr lang="en-US" sz="2400" dirty="0"/>
              <a:t>If wishing data that is written to be immediately durable, the system must commit the newly-written data to disk, and thus the write is slow (but safe)</a:t>
            </a:r>
          </a:p>
          <a:p>
            <a:r>
              <a:rPr lang="en-US" sz="2400" dirty="0"/>
              <a:t>However, loss of a little data can be tolerated, the system can buffer writes in memory for some time and write them later to the disk (in the background). Doing so makes writes appear to complete quickly, thus improving </a:t>
            </a:r>
            <a:r>
              <a:rPr lang="en-US" sz="2400" b="1" dirty="0"/>
              <a:t>perceived</a:t>
            </a:r>
            <a:r>
              <a:rPr lang="en-US" sz="2400" dirty="0"/>
              <a:t> performance; however, if a crash occurs, writes not yet committed to disk will be lost, and hence the trade-off </a:t>
            </a:r>
          </a:p>
          <a:p>
            <a:endParaRPr lang="en-US" sz="2400" dirty="0"/>
          </a:p>
          <a:p>
            <a:endParaRPr lang="en-US" dirty="0"/>
          </a:p>
        </p:txBody>
      </p:sp>
    </p:spTree>
    <p:extLst>
      <p:ext uri="{BB962C8B-B14F-4D97-AF65-F5344CB8AC3E}">
        <p14:creationId xmlns:p14="http://schemas.microsoft.com/office/powerpoint/2010/main" val="3778382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Way to Think</a:t>
            </a:r>
          </a:p>
        </p:txBody>
      </p:sp>
      <p:sp>
        <p:nvSpPr>
          <p:cNvPr id="3" name="Content Placeholder 2"/>
          <p:cNvSpPr>
            <a:spLocks noGrp="1"/>
          </p:cNvSpPr>
          <p:nvPr>
            <p:ph idx="1"/>
          </p:nvPr>
        </p:nvSpPr>
        <p:spPr>
          <a:xfrm>
            <a:off x="457200" y="1600200"/>
            <a:ext cx="8153400" cy="4525963"/>
          </a:xfrm>
        </p:spPr>
        <p:txBody>
          <a:bodyPr/>
          <a:lstStyle/>
          <a:p>
            <a:r>
              <a:rPr lang="en-US" sz="2800" dirty="0"/>
              <a:t>Object-oriented view: two aspects (?)</a:t>
            </a:r>
          </a:p>
          <a:p>
            <a:pPr lvl="1"/>
            <a:r>
              <a:rPr lang="en-US" sz="2400" b="1" dirty="0">
                <a:solidFill>
                  <a:srgbClr val="0000FF"/>
                </a:solidFill>
              </a:rPr>
              <a:t>data structures</a:t>
            </a:r>
            <a:r>
              <a:rPr lang="en-US" sz="2400" dirty="0"/>
              <a:t>, e.g., what types of </a:t>
            </a:r>
            <a:r>
              <a:rPr lang="en-US" sz="2400" b="1" dirty="0"/>
              <a:t>on-disk structures</a:t>
            </a:r>
            <a:r>
              <a:rPr lang="en-US" sz="2400" dirty="0"/>
              <a:t> are utilized by file system to organize its </a:t>
            </a:r>
            <a:r>
              <a:rPr lang="en-US" sz="2400" b="1" dirty="0"/>
              <a:t>data</a:t>
            </a:r>
            <a:r>
              <a:rPr lang="en-US" sz="2400" dirty="0"/>
              <a:t> and </a:t>
            </a:r>
            <a:r>
              <a:rPr lang="en-US" sz="2400" b="1" dirty="0"/>
              <a:t>metadata</a:t>
            </a:r>
            <a:r>
              <a:rPr lang="en-US" sz="2400" dirty="0"/>
              <a:t> (e.g., array of blocks [</a:t>
            </a:r>
            <a:r>
              <a:rPr lang="en-US" sz="2400" dirty="0" err="1"/>
              <a:t>vsfs</a:t>
            </a:r>
            <a:r>
              <a:rPr lang="en-US" sz="2400" dirty="0"/>
              <a:t>] vs. tree-based structure [</a:t>
            </a:r>
            <a:r>
              <a:rPr lang="en-US" sz="2400" dirty="0" err="1"/>
              <a:t>xfs</a:t>
            </a:r>
            <a:r>
              <a:rPr lang="en-US" sz="2400" dirty="0"/>
              <a:t>])</a:t>
            </a:r>
          </a:p>
          <a:p>
            <a:pPr lvl="1"/>
            <a:r>
              <a:rPr lang="en-US" sz="2400" b="1" dirty="0">
                <a:solidFill>
                  <a:srgbClr val="0000FF"/>
                </a:solidFill>
              </a:rPr>
              <a:t>access methods</a:t>
            </a:r>
            <a:r>
              <a:rPr lang="en-US" sz="2400" dirty="0"/>
              <a:t>, e.g., how </a:t>
            </a:r>
            <a:r>
              <a:rPr lang="en-US" sz="2400" b="1" dirty="0"/>
              <a:t>system calls</a:t>
            </a:r>
            <a:r>
              <a:rPr lang="en-US" sz="2400" dirty="0"/>
              <a:t> (read, write, open, etc.) made by processes are mapped onto the </a:t>
            </a:r>
            <a:r>
              <a:rPr lang="en-US" sz="2400" b="1" dirty="0"/>
              <a:t>data structures</a:t>
            </a:r>
            <a:r>
              <a:rPr lang="en-US" sz="2400" dirty="0"/>
              <a:t> (e.g., which structures are read/written during the execution of a particular system call, and how </a:t>
            </a:r>
            <a:r>
              <a:rPr lang="en-US" sz="2400" b="1" dirty="0"/>
              <a:t>efficiently</a:t>
            </a:r>
            <a:r>
              <a:rPr lang="en-US" sz="2400" dirty="0"/>
              <a:t> are they performed)</a:t>
            </a:r>
          </a:p>
          <a:p>
            <a:pPr lvl="1"/>
            <a:endParaRPr lang="en-US" dirty="0"/>
          </a:p>
        </p:txBody>
      </p:sp>
      <p:grpSp>
        <p:nvGrpSpPr>
          <p:cNvPr id="4" name="Group 3">
            <a:extLst>
              <a:ext uri="{FF2B5EF4-FFF2-40B4-BE49-F238E27FC236}">
                <a16:creationId xmlns:a16="http://schemas.microsoft.com/office/drawing/2014/main" id="{9C1377AF-86AF-7C4C-B4E4-DDFB7DE0BFB7}"/>
              </a:ext>
            </a:extLst>
          </p:cNvPr>
          <p:cNvGrpSpPr/>
          <p:nvPr/>
        </p:nvGrpSpPr>
        <p:grpSpPr>
          <a:xfrm>
            <a:off x="6858000" y="5530279"/>
            <a:ext cx="2081048" cy="1191768"/>
            <a:chOff x="5858637" y="5034460"/>
            <a:chExt cx="2376222" cy="1364670"/>
          </a:xfrm>
        </p:grpSpPr>
        <p:pic>
          <p:nvPicPr>
            <p:cNvPr id="5" name="Picture 8" descr="Image result for images of disk">
              <a:extLst>
                <a:ext uri="{FF2B5EF4-FFF2-40B4-BE49-F238E27FC236}">
                  <a16:creationId xmlns:a16="http://schemas.microsoft.com/office/drawing/2014/main" id="{86BA4DF2-C392-4A48-B750-12DCD806B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8637" y="5034460"/>
              <a:ext cx="1364670" cy="1364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lated image">
              <a:extLst>
                <a:ext uri="{FF2B5EF4-FFF2-40B4-BE49-F238E27FC236}">
                  <a16:creationId xmlns:a16="http://schemas.microsoft.com/office/drawing/2014/main" id="{7EE3DCEC-623F-C44E-A697-663F11FF0F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5181600"/>
              <a:ext cx="1072059" cy="1072059"/>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ounded Rectangle 6">
            <a:extLst>
              <a:ext uri="{FF2B5EF4-FFF2-40B4-BE49-F238E27FC236}">
                <a16:creationId xmlns:a16="http://schemas.microsoft.com/office/drawing/2014/main" id="{B25BAB6A-59E9-C442-BF67-85D3AE3E323C}"/>
              </a:ext>
            </a:extLst>
          </p:cNvPr>
          <p:cNvSpPr/>
          <p:nvPr/>
        </p:nvSpPr>
        <p:spPr>
          <a:xfrm>
            <a:off x="6781800" y="5530279"/>
            <a:ext cx="2286000" cy="1191768"/>
          </a:xfrm>
          <a:prstGeom prst="roundRect">
            <a:avLst/>
          </a:prstGeom>
          <a:noFill/>
          <a:ln w="5715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4215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Systems: Mental Model</a:t>
            </a:r>
          </a:p>
        </p:txBody>
      </p:sp>
      <p:sp>
        <p:nvSpPr>
          <p:cNvPr id="3" name="Content Placeholder 2"/>
          <p:cNvSpPr>
            <a:spLocks noGrp="1"/>
          </p:cNvSpPr>
          <p:nvPr>
            <p:ph idx="1"/>
          </p:nvPr>
        </p:nvSpPr>
        <p:spPr/>
        <p:txBody>
          <a:bodyPr/>
          <a:lstStyle/>
          <a:p>
            <a:r>
              <a:rPr lang="en-US" sz="2400" dirty="0"/>
              <a:t>When learning about “s</a:t>
            </a:r>
            <a:r>
              <a:rPr lang="en-US" sz="2400" b="1" dirty="0"/>
              <a:t>ystems</a:t>
            </a:r>
            <a:r>
              <a:rPr lang="en-US" sz="2400" dirty="0"/>
              <a:t>,”</a:t>
            </a:r>
            <a:r>
              <a:rPr lang="en-US" sz="2400" b="1" dirty="0"/>
              <a:t> </a:t>
            </a:r>
            <a:r>
              <a:rPr lang="en-US" sz="2400" b="1" dirty="0">
                <a:solidFill>
                  <a:srgbClr val="0000FF"/>
                </a:solidFill>
              </a:rPr>
              <a:t>mental models </a:t>
            </a:r>
            <a:r>
              <a:rPr lang="en-US" sz="2400" dirty="0"/>
              <a:t>(</a:t>
            </a:r>
            <a:r>
              <a:rPr lang="en-US" sz="2400" b="1" dirty="0"/>
              <a:t>abstract understanding</a:t>
            </a:r>
            <a:r>
              <a:rPr lang="en-US" sz="2400" dirty="0"/>
              <a:t> of what is going on) are what you are really trying to develop</a:t>
            </a:r>
            <a:endParaRPr lang="en-US" sz="2400" b="1" dirty="0"/>
          </a:p>
          <a:p>
            <a:r>
              <a:rPr lang="en-US" sz="2400" b="1" dirty="0"/>
              <a:t>Mental</a:t>
            </a:r>
            <a:r>
              <a:rPr lang="en-US" sz="2400" dirty="0"/>
              <a:t> model of file systems include answers to questions like</a:t>
            </a:r>
          </a:p>
          <a:p>
            <a:pPr lvl="1"/>
            <a:r>
              <a:rPr lang="en-US" sz="2000" dirty="0"/>
              <a:t>what </a:t>
            </a:r>
            <a:r>
              <a:rPr lang="en-US" sz="2000" b="1" u="sng" dirty="0"/>
              <a:t>on-disk structures</a:t>
            </a:r>
            <a:r>
              <a:rPr lang="en-US" sz="2000" dirty="0"/>
              <a:t> store the file system’s data and metadata? </a:t>
            </a:r>
          </a:p>
          <a:p>
            <a:pPr lvl="1"/>
            <a:r>
              <a:rPr lang="en-US" sz="2000" dirty="0"/>
              <a:t>what happens when a process opens a file? </a:t>
            </a:r>
          </a:p>
          <a:p>
            <a:pPr lvl="1"/>
            <a:r>
              <a:rPr lang="en-US" sz="2000" dirty="0"/>
              <a:t>which on-disk structures are accessed during a read or write? </a:t>
            </a:r>
          </a:p>
          <a:p>
            <a:pPr marL="457200" lvl="1" indent="0">
              <a:buNone/>
            </a:pPr>
            <a:r>
              <a:rPr lang="en-US" sz="2000" b="1" dirty="0"/>
              <a:t>→</a:t>
            </a:r>
            <a:r>
              <a:rPr lang="en-US" sz="2000" dirty="0"/>
              <a:t> </a:t>
            </a:r>
            <a:r>
              <a:rPr lang="en-US" sz="2000" b="1" dirty="0">
                <a:solidFill>
                  <a:srgbClr val="0000FF"/>
                </a:solidFill>
              </a:rPr>
              <a:t>data structures</a:t>
            </a:r>
            <a:r>
              <a:rPr lang="en-US" sz="2000" dirty="0"/>
              <a:t> and </a:t>
            </a:r>
            <a:r>
              <a:rPr lang="en-US" sz="2000" b="1" dirty="0">
                <a:solidFill>
                  <a:srgbClr val="0000FF"/>
                </a:solidFill>
              </a:rPr>
              <a:t>access methods</a:t>
            </a:r>
          </a:p>
          <a:p>
            <a:r>
              <a:rPr lang="en-US" sz="2400" dirty="0"/>
              <a:t>Then read the </a:t>
            </a:r>
            <a:r>
              <a:rPr lang="en-US" sz="2400" b="1" dirty="0"/>
              <a:t>source code</a:t>
            </a:r>
            <a:r>
              <a:rPr lang="en-US" sz="2400" dirty="0"/>
              <a:t>!</a:t>
            </a:r>
          </a:p>
          <a:p>
            <a:pPr lvl="1"/>
            <a:endParaRPr lang="en-US" sz="2000" dirty="0"/>
          </a:p>
          <a:p>
            <a:endParaRPr lang="en-US" dirty="0"/>
          </a:p>
        </p:txBody>
      </p:sp>
      <p:grpSp>
        <p:nvGrpSpPr>
          <p:cNvPr id="4" name="Group 3">
            <a:extLst>
              <a:ext uri="{FF2B5EF4-FFF2-40B4-BE49-F238E27FC236}">
                <a16:creationId xmlns:a16="http://schemas.microsoft.com/office/drawing/2014/main" id="{49EF427A-4F61-F744-ADEC-072701B9F828}"/>
              </a:ext>
            </a:extLst>
          </p:cNvPr>
          <p:cNvGrpSpPr/>
          <p:nvPr/>
        </p:nvGrpSpPr>
        <p:grpSpPr>
          <a:xfrm>
            <a:off x="6019800" y="5121357"/>
            <a:ext cx="2843048" cy="1755228"/>
            <a:chOff x="5858637" y="5034460"/>
            <a:chExt cx="2376222" cy="1364670"/>
          </a:xfrm>
        </p:grpSpPr>
        <p:pic>
          <p:nvPicPr>
            <p:cNvPr id="5" name="Picture 8" descr="Image result for images of disk">
              <a:extLst>
                <a:ext uri="{FF2B5EF4-FFF2-40B4-BE49-F238E27FC236}">
                  <a16:creationId xmlns:a16="http://schemas.microsoft.com/office/drawing/2014/main" id="{098771FC-AB79-C948-A354-CE9738CA3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8637" y="5034460"/>
              <a:ext cx="1364670" cy="13646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lated image">
              <a:extLst>
                <a:ext uri="{FF2B5EF4-FFF2-40B4-BE49-F238E27FC236}">
                  <a16:creationId xmlns:a16="http://schemas.microsoft.com/office/drawing/2014/main" id="{C43B4C72-0B58-154D-B717-63C5520DE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5181600"/>
              <a:ext cx="1072059" cy="107205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 name="Straight Arrow Connector 7">
            <a:extLst>
              <a:ext uri="{FF2B5EF4-FFF2-40B4-BE49-F238E27FC236}">
                <a16:creationId xmlns:a16="http://schemas.microsoft.com/office/drawing/2014/main" id="{4D009BBB-193D-1D45-AF6F-8C71B6FCD8D5}"/>
              </a:ext>
            </a:extLst>
          </p:cNvPr>
          <p:cNvCxnSpPr>
            <a:cxnSpLocks/>
          </p:cNvCxnSpPr>
          <p:nvPr/>
        </p:nvCxnSpPr>
        <p:spPr>
          <a:xfrm>
            <a:off x="2819400" y="3962400"/>
            <a:ext cx="4760775" cy="1348207"/>
          </a:xfrm>
          <a:prstGeom prst="straightConnector1">
            <a:avLst/>
          </a:prstGeom>
          <a:ln w="3810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649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Organization (1)</a:t>
            </a:r>
          </a:p>
        </p:txBody>
      </p:sp>
      <p:sp>
        <p:nvSpPr>
          <p:cNvPr id="3" name="Content Placeholder 2"/>
          <p:cNvSpPr>
            <a:spLocks noGrp="1"/>
          </p:cNvSpPr>
          <p:nvPr>
            <p:ph idx="1"/>
          </p:nvPr>
        </p:nvSpPr>
        <p:spPr/>
        <p:txBody>
          <a:bodyPr/>
          <a:lstStyle/>
          <a:p>
            <a:r>
              <a:rPr lang="en-US" sz="2400" dirty="0"/>
              <a:t>Overall </a:t>
            </a:r>
            <a:r>
              <a:rPr lang="en-US" sz="2400" b="1" dirty="0">
                <a:solidFill>
                  <a:srgbClr val="0000FF"/>
                </a:solidFill>
              </a:rPr>
              <a:t>on-disk organization </a:t>
            </a:r>
            <a:r>
              <a:rPr lang="en-US" sz="2400" dirty="0"/>
              <a:t>of the </a:t>
            </a:r>
            <a:r>
              <a:rPr lang="en-US" sz="2400" b="1" dirty="0"/>
              <a:t>data structures</a:t>
            </a:r>
            <a:r>
              <a:rPr lang="en-US" sz="2400" dirty="0"/>
              <a:t> of </a:t>
            </a:r>
            <a:r>
              <a:rPr lang="en-US" sz="2400" dirty="0" err="1"/>
              <a:t>vsfs</a:t>
            </a:r>
            <a:endParaRPr lang="en-US" sz="2400" dirty="0"/>
          </a:p>
          <a:p>
            <a:pPr lvl="1"/>
            <a:r>
              <a:rPr lang="en-US" sz="2000" dirty="0"/>
              <a:t>disk is divided into a </a:t>
            </a:r>
            <a:r>
              <a:rPr lang="en-US" sz="2000" b="1" dirty="0"/>
              <a:t>serious</a:t>
            </a:r>
            <a:r>
              <a:rPr lang="en-US" sz="2000" dirty="0"/>
              <a:t> of equal-sized </a:t>
            </a:r>
            <a:r>
              <a:rPr lang="en-US" sz="2000" b="1" dirty="0">
                <a:solidFill>
                  <a:srgbClr val="0000FF"/>
                </a:solidFill>
              </a:rPr>
              <a:t>blocks</a:t>
            </a:r>
          </a:p>
          <a:p>
            <a:pPr lvl="1"/>
            <a:r>
              <a:rPr lang="en-US" sz="2000" dirty="0"/>
              <a:t>e.g.,</a:t>
            </a:r>
            <a:r>
              <a:rPr lang="en-US" sz="2000" b="1" dirty="0"/>
              <a:t> </a:t>
            </a:r>
            <a:r>
              <a:rPr lang="en-US" sz="2000" dirty="0"/>
              <a:t>a</a:t>
            </a:r>
            <a:r>
              <a:rPr lang="en-US" sz="2000" b="1" dirty="0"/>
              <a:t> small </a:t>
            </a:r>
            <a:r>
              <a:rPr lang="en-US" sz="2000" dirty="0"/>
              <a:t>disk is divided into 64 “4KB blocks”</a:t>
            </a:r>
          </a:p>
          <a:p>
            <a:pPr lvl="1"/>
            <a:endParaRPr lang="en-US" sz="2000" dirty="0"/>
          </a:p>
          <a:p>
            <a:pPr lvl="1"/>
            <a:endParaRPr lang="en-US" sz="2000" dirty="0"/>
          </a:p>
          <a:p>
            <a:pPr lvl="1"/>
            <a:endParaRPr lang="en-US" sz="2000" dirty="0"/>
          </a:p>
          <a:p>
            <a:pPr lvl="1"/>
            <a:r>
              <a:rPr lang="en-US" sz="2000" dirty="0"/>
              <a:t>what is on the disk?</a:t>
            </a:r>
          </a:p>
          <a:p>
            <a:pPr lvl="2"/>
            <a:r>
              <a:rPr lang="en-US" sz="1800" b="1" dirty="0"/>
              <a:t>user data</a:t>
            </a:r>
          </a:p>
          <a:p>
            <a:pPr lvl="2"/>
            <a:r>
              <a:rPr lang="en-US" sz="1800" dirty="0"/>
              <a:t>56-block “</a:t>
            </a:r>
            <a:r>
              <a:rPr lang="en-US" sz="1800" b="1" dirty="0">
                <a:solidFill>
                  <a:srgbClr val="0000FF"/>
                </a:solidFill>
              </a:rPr>
              <a:t>data region</a:t>
            </a:r>
            <a:r>
              <a:rPr lang="en-US" sz="1800" dirty="0"/>
              <a:t>” for </a:t>
            </a:r>
            <a:r>
              <a:rPr lang="en-US" sz="1800" b="1" dirty="0"/>
              <a:t>user data</a:t>
            </a:r>
          </a:p>
        </p:txBody>
      </p:sp>
      <p:pic>
        <p:nvPicPr>
          <p:cNvPr id="4" name="Picture 3" descr="sfs-1.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2136" y="2971799"/>
            <a:ext cx="6045200" cy="1295400"/>
          </a:xfrm>
          <a:prstGeom prst="rect">
            <a:avLst/>
          </a:prstGeom>
        </p:spPr>
      </p:pic>
      <p:pic>
        <p:nvPicPr>
          <p:cNvPr id="5" name="Picture 4" descr="sfs-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2136" y="5410200"/>
            <a:ext cx="6045200" cy="1295400"/>
          </a:xfrm>
          <a:prstGeom prst="rect">
            <a:avLst/>
          </a:prstGeom>
        </p:spPr>
      </p:pic>
      <p:grpSp>
        <p:nvGrpSpPr>
          <p:cNvPr id="6" name="Group 5">
            <a:extLst>
              <a:ext uri="{FF2B5EF4-FFF2-40B4-BE49-F238E27FC236}">
                <a16:creationId xmlns:a16="http://schemas.microsoft.com/office/drawing/2014/main" id="{53CDB876-1B85-5D4B-91A8-82942F19DA42}"/>
              </a:ext>
            </a:extLst>
          </p:cNvPr>
          <p:cNvGrpSpPr/>
          <p:nvPr/>
        </p:nvGrpSpPr>
        <p:grpSpPr>
          <a:xfrm>
            <a:off x="76199" y="3164110"/>
            <a:ext cx="1841655" cy="1103089"/>
            <a:chOff x="5858637" y="5034460"/>
            <a:chExt cx="2376222" cy="1364670"/>
          </a:xfrm>
        </p:grpSpPr>
        <p:pic>
          <p:nvPicPr>
            <p:cNvPr id="7" name="Picture 8" descr="Image result for images of disk">
              <a:extLst>
                <a:ext uri="{FF2B5EF4-FFF2-40B4-BE49-F238E27FC236}">
                  <a16:creationId xmlns:a16="http://schemas.microsoft.com/office/drawing/2014/main" id="{445FD158-8764-B34E-AD74-E776B37EE5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8637" y="5034460"/>
              <a:ext cx="1364670" cy="13646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lated image">
              <a:extLst>
                <a:ext uri="{FF2B5EF4-FFF2-40B4-BE49-F238E27FC236}">
                  <a16:creationId xmlns:a16="http://schemas.microsoft.com/office/drawing/2014/main" id="{75A62FDB-3458-A14F-B5C6-7587E28CF7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0" y="5181600"/>
              <a:ext cx="1072059" cy="1072059"/>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Left-Right Arrow 8">
            <a:extLst>
              <a:ext uri="{FF2B5EF4-FFF2-40B4-BE49-F238E27FC236}">
                <a16:creationId xmlns:a16="http://schemas.microsoft.com/office/drawing/2014/main" id="{B79C8D96-6C23-D84E-BE8C-0DC5A657A4FD}"/>
              </a:ext>
            </a:extLst>
          </p:cNvPr>
          <p:cNvSpPr/>
          <p:nvPr/>
        </p:nvSpPr>
        <p:spPr>
          <a:xfrm>
            <a:off x="2082095" y="3565475"/>
            <a:ext cx="685800" cy="266700"/>
          </a:xfrm>
          <a:prstGeom prst="leftRightArrow">
            <a:avLst/>
          </a:prstGeom>
          <a:solidFill>
            <a:schemeClr val="accent2"/>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7043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Organization (2)</a:t>
            </a:r>
          </a:p>
        </p:txBody>
      </p:sp>
      <p:sp>
        <p:nvSpPr>
          <p:cNvPr id="3" name="Content Placeholder 2"/>
          <p:cNvSpPr>
            <a:spLocks noGrp="1"/>
          </p:cNvSpPr>
          <p:nvPr>
            <p:ph idx="1"/>
          </p:nvPr>
        </p:nvSpPr>
        <p:spPr/>
        <p:txBody>
          <a:bodyPr/>
          <a:lstStyle/>
          <a:p>
            <a:r>
              <a:rPr lang="en-US" sz="2000" dirty="0"/>
              <a:t>FS has to </a:t>
            </a:r>
            <a:r>
              <a:rPr lang="en-US" sz="2000" b="1" dirty="0"/>
              <a:t>track</a:t>
            </a:r>
            <a:r>
              <a:rPr lang="en-US" sz="2000" dirty="0"/>
              <a:t> information about each file (user data)</a:t>
            </a:r>
          </a:p>
          <a:p>
            <a:r>
              <a:rPr lang="en-US" sz="2000" b="1" dirty="0">
                <a:solidFill>
                  <a:srgbClr val="0000FF"/>
                </a:solidFill>
              </a:rPr>
              <a:t>Metadata</a:t>
            </a:r>
            <a:r>
              <a:rPr lang="en-US" sz="2000" dirty="0"/>
              <a:t> [stored in </a:t>
            </a:r>
            <a:r>
              <a:rPr lang="en-US" sz="2000" b="1" dirty="0" err="1"/>
              <a:t>inode</a:t>
            </a:r>
            <a:r>
              <a:rPr lang="en-US" sz="2000" b="1" dirty="0"/>
              <a:t>]</a:t>
            </a:r>
            <a:r>
              <a:rPr lang="en-US" sz="2000" dirty="0"/>
              <a:t> tracks each file (its data blocks, file size, owner, access rights, modify time, etc.)</a:t>
            </a:r>
          </a:p>
          <a:p>
            <a:endParaRPr lang="en-US" sz="2400" dirty="0"/>
          </a:p>
          <a:p>
            <a:endParaRPr lang="en-US" sz="2400" dirty="0"/>
          </a:p>
          <a:p>
            <a:endParaRPr lang="en-US" sz="2400" dirty="0"/>
          </a:p>
          <a:p>
            <a:r>
              <a:rPr lang="en-US" sz="2000" b="1" dirty="0" err="1"/>
              <a:t>Inode</a:t>
            </a:r>
            <a:r>
              <a:rPr lang="en-US" sz="2000" b="1" dirty="0"/>
              <a:t> table</a:t>
            </a:r>
            <a:r>
              <a:rPr lang="en-US" sz="2000" dirty="0"/>
              <a:t>: an array of 80 (5*</a:t>
            </a:r>
            <a:r>
              <a:rPr lang="en-US" sz="2000" b="1" dirty="0">
                <a:solidFill>
                  <a:srgbClr val="00B050"/>
                </a:solidFill>
              </a:rPr>
              <a:t>16</a:t>
            </a:r>
            <a:r>
              <a:rPr lang="en-US" sz="2000" dirty="0"/>
              <a:t>) on-disk </a:t>
            </a:r>
            <a:r>
              <a:rPr lang="en-US" sz="2000" u="sng" dirty="0"/>
              <a:t>(</a:t>
            </a:r>
            <a:r>
              <a:rPr lang="en-US" sz="2000" u="sng" dirty="0">
                <a:solidFill>
                  <a:srgbClr val="0000FF"/>
                </a:solidFill>
              </a:rPr>
              <a:t>256-byte</a:t>
            </a:r>
            <a:r>
              <a:rPr lang="en-US" sz="2000" u="sng" dirty="0"/>
              <a:t>) </a:t>
            </a:r>
            <a:r>
              <a:rPr lang="en-US" sz="2000" u="sng" dirty="0" err="1"/>
              <a:t>inodes</a:t>
            </a:r>
            <a:endParaRPr lang="en-US" sz="2000" u="sng" dirty="0"/>
          </a:p>
          <a:p>
            <a:r>
              <a:rPr lang="en-US" sz="2000" dirty="0"/>
              <a:t>Need to track whether </a:t>
            </a:r>
            <a:r>
              <a:rPr lang="en-US" sz="2000" dirty="0" err="1"/>
              <a:t>inodes</a:t>
            </a:r>
            <a:r>
              <a:rPr lang="en-US" sz="2000" dirty="0"/>
              <a:t> and data blocks are </a:t>
            </a:r>
            <a:r>
              <a:rPr lang="en-US" sz="2000" b="1" dirty="0"/>
              <a:t>free</a:t>
            </a:r>
            <a:r>
              <a:rPr lang="en-US" sz="2000" dirty="0"/>
              <a:t> or </a:t>
            </a:r>
            <a:r>
              <a:rPr lang="en-US" sz="2000" b="1" dirty="0"/>
              <a:t>allocated</a:t>
            </a:r>
            <a:r>
              <a:rPr lang="en-US" sz="2000" dirty="0"/>
              <a:t> (</a:t>
            </a:r>
            <a:r>
              <a:rPr lang="en-US" sz="2000" b="1" dirty="0"/>
              <a:t>allocation structures</a:t>
            </a:r>
            <a:r>
              <a:rPr lang="en-US" sz="2000" dirty="0"/>
              <a:t>)</a:t>
            </a:r>
          </a:p>
          <a:p>
            <a:pPr lvl="1"/>
            <a:r>
              <a:rPr lang="en-US" sz="1800" dirty="0"/>
              <a:t>free</a:t>
            </a:r>
            <a:r>
              <a:rPr lang="en-US" sz="1800" b="1" dirty="0"/>
              <a:t> </a:t>
            </a:r>
            <a:r>
              <a:rPr lang="en-US" sz="1800" dirty="0"/>
              <a:t>list or </a:t>
            </a:r>
            <a:r>
              <a:rPr lang="en-US" sz="1800" b="1" dirty="0">
                <a:solidFill>
                  <a:srgbClr val="0000FF"/>
                </a:solidFill>
              </a:rPr>
              <a:t>bitmap</a:t>
            </a:r>
            <a:r>
              <a:rPr lang="en-US" sz="1800" dirty="0">
                <a:solidFill>
                  <a:srgbClr val="0000FF"/>
                </a:solidFill>
              </a:rPr>
              <a:t> </a:t>
            </a:r>
            <a:r>
              <a:rPr lang="en-US" sz="1800" dirty="0"/>
              <a:t>(</a:t>
            </a:r>
            <a:r>
              <a:rPr lang="en-US" sz="1800" dirty="0" err="1"/>
              <a:t>inode</a:t>
            </a:r>
            <a:r>
              <a:rPr lang="en-US" sz="1800" dirty="0"/>
              <a:t> bitmap [</a:t>
            </a:r>
            <a:r>
              <a:rPr lang="en-US" sz="1800" b="1" dirty="0" err="1"/>
              <a:t>i</a:t>
            </a:r>
            <a:r>
              <a:rPr lang="en-US" sz="1800" dirty="0"/>
              <a:t>] and data bitmap [</a:t>
            </a:r>
            <a:r>
              <a:rPr lang="en-US" sz="1800" b="1" dirty="0"/>
              <a:t>d</a:t>
            </a:r>
            <a:r>
              <a:rPr lang="en-US" sz="1800" dirty="0"/>
              <a:t>] )</a:t>
            </a:r>
          </a:p>
          <a:p>
            <a:pPr marL="0" indent="0">
              <a:buNone/>
            </a:pPr>
            <a:endParaRPr lang="en-US" sz="2400" dirty="0"/>
          </a:p>
        </p:txBody>
      </p:sp>
      <p:pic>
        <p:nvPicPr>
          <p:cNvPr id="6" name="Picture 5" descr="sfs-3.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824" y="2673096"/>
            <a:ext cx="6045200" cy="1295400"/>
          </a:xfrm>
          <a:prstGeom prst="rect">
            <a:avLst/>
          </a:prstGeom>
        </p:spPr>
      </p:pic>
      <p:pic>
        <p:nvPicPr>
          <p:cNvPr id="7" name="Picture 6" descr="sfs-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2824" y="5355543"/>
            <a:ext cx="6045200" cy="1295400"/>
          </a:xfrm>
          <a:prstGeom prst="rect">
            <a:avLst/>
          </a:prstGeom>
        </p:spPr>
      </p:pic>
      <p:cxnSp>
        <p:nvCxnSpPr>
          <p:cNvPr id="5" name="Straight Arrow Connector 4">
            <a:extLst>
              <a:ext uri="{FF2B5EF4-FFF2-40B4-BE49-F238E27FC236}">
                <a16:creationId xmlns:a16="http://schemas.microsoft.com/office/drawing/2014/main" id="{F7F01350-4230-9647-895C-94694EA6A7D8}"/>
              </a:ext>
            </a:extLst>
          </p:cNvPr>
          <p:cNvCxnSpPr>
            <a:cxnSpLocks/>
          </p:cNvCxnSpPr>
          <p:nvPr/>
        </p:nvCxnSpPr>
        <p:spPr>
          <a:xfrm flipV="1">
            <a:off x="1600200" y="3173492"/>
            <a:ext cx="2057400" cy="91440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EFBE5E7-E6A4-7B48-B6B9-4FD02D19A351}"/>
              </a:ext>
            </a:extLst>
          </p:cNvPr>
          <p:cNvSpPr txBox="1"/>
          <p:nvPr/>
        </p:nvSpPr>
        <p:spPr>
          <a:xfrm>
            <a:off x="457200" y="2986018"/>
            <a:ext cx="1906291" cy="369332"/>
          </a:xfrm>
          <a:prstGeom prst="rect">
            <a:avLst/>
          </a:prstGeom>
          <a:noFill/>
        </p:spPr>
        <p:txBody>
          <a:bodyPr wrap="none" rtlCol="0">
            <a:spAutoFit/>
          </a:bodyPr>
          <a:lstStyle/>
          <a:p>
            <a:r>
              <a:rPr lang="en-US" dirty="0"/>
              <a:t>4KB/256B = </a:t>
            </a:r>
            <a:r>
              <a:rPr lang="en-US" b="1" dirty="0">
                <a:solidFill>
                  <a:srgbClr val="00B050"/>
                </a:solidFill>
              </a:rPr>
              <a:t>16</a:t>
            </a:r>
            <a:r>
              <a:rPr lang="en-US" dirty="0"/>
              <a:t> </a:t>
            </a:r>
          </a:p>
        </p:txBody>
      </p:sp>
      <p:sp>
        <p:nvSpPr>
          <p:cNvPr id="10" name="TextBox 9">
            <a:extLst>
              <a:ext uri="{FF2B5EF4-FFF2-40B4-BE49-F238E27FC236}">
                <a16:creationId xmlns:a16="http://schemas.microsoft.com/office/drawing/2014/main" id="{636223CE-FC4B-5B4D-A842-DB490884C11F}"/>
              </a:ext>
            </a:extLst>
          </p:cNvPr>
          <p:cNvSpPr txBox="1"/>
          <p:nvPr/>
        </p:nvSpPr>
        <p:spPr>
          <a:xfrm>
            <a:off x="229245" y="5465223"/>
            <a:ext cx="2362199" cy="923330"/>
          </a:xfrm>
          <a:prstGeom prst="rect">
            <a:avLst/>
          </a:prstGeom>
          <a:noFill/>
        </p:spPr>
        <p:txBody>
          <a:bodyPr wrap="square" rtlCol="0">
            <a:spAutoFit/>
          </a:bodyPr>
          <a:lstStyle/>
          <a:p>
            <a:r>
              <a:rPr lang="en-US" dirty="0"/>
              <a:t>maximum # of files in this file system?</a:t>
            </a:r>
          </a:p>
          <a:p>
            <a:r>
              <a:rPr lang="en-US" b="1" dirty="0"/>
              <a:t>→</a:t>
            </a:r>
            <a:r>
              <a:rPr lang="en-US" dirty="0"/>
              <a:t> 80</a:t>
            </a:r>
          </a:p>
        </p:txBody>
      </p:sp>
    </p:spTree>
    <p:extLst>
      <p:ext uri="{BB962C8B-B14F-4D97-AF65-F5344CB8AC3E}">
        <p14:creationId xmlns:p14="http://schemas.microsoft.com/office/powerpoint/2010/main" val="186269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Organization (3)</a:t>
            </a:r>
          </a:p>
        </p:txBody>
      </p:sp>
      <p:sp>
        <p:nvSpPr>
          <p:cNvPr id="3" name="Content Placeholder 2"/>
          <p:cNvSpPr>
            <a:spLocks noGrp="1"/>
          </p:cNvSpPr>
          <p:nvPr>
            <p:ph idx="1"/>
          </p:nvPr>
        </p:nvSpPr>
        <p:spPr>
          <a:xfrm>
            <a:off x="457200" y="1600200"/>
            <a:ext cx="8229600" cy="4525963"/>
          </a:xfrm>
        </p:spPr>
        <p:txBody>
          <a:bodyPr/>
          <a:lstStyle/>
          <a:p>
            <a:r>
              <a:rPr lang="en-US" sz="2200" b="1" dirty="0"/>
              <a:t>Superblock</a:t>
            </a:r>
            <a:r>
              <a:rPr lang="en-US" sz="2200" dirty="0"/>
              <a:t>: contains information about this file system, including how many </a:t>
            </a:r>
            <a:r>
              <a:rPr lang="en-US" sz="2200" dirty="0" err="1"/>
              <a:t>inodes</a:t>
            </a:r>
            <a:r>
              <a:rPr lang="en-US" sz="2200" dirty="0"/>
              <a:t> and data blocks are in the file system (80 and 56, respectively), where the </a:t>
            </a:r>
            <a:r>
              <a:rPr lang="en-US" sz="2200" dirty="0" err="1"/>
              <a:t>inode</a:t>
            </a:r>
            <a:r>
              <a:rPr lang="en-US" sz="2200" dirty="0"/>
              <a:t> table begins (block 3), a magic # for file system </a:t>
            </a:r>
            <a:r>
              <a:rPr lang="en-US" sz="2200" b="1" dirty="0"/>
              <a:t>type</a:t>
            </a:r>
            <a:r>
              <a:rPr lang="en-US" sz="2200" dirty="0"/>
              <a:t> (e.g., </a:t>
            </a:r>
            <a:r>
              <a:rPr lang="en-US" sz="2200" dirty="0" err="1"/>
              <a:t>vsfs</a:t>
            </a:r>
            <a:r>
              <a:rPr lang="en-US" sz="2200" dirty="0"/>
              <a:t>), etc.</a:t>
            </a:r>
          </a:p>
          <a:p>
            <a:endParaRPr lang="en-US" sz="2400" dirty="0"/>
          </a:p>
          <a:p>
            <a:endParaRPr lang="en-US" sz="2400" dirty="0"/>
          </a:p>
          <a:p>
            <a:endParaRPr lang="en-US" sz="2400" dirty="0"/>
          </a:p>
          <a:p>
            <a:r>
              <a:rPr lang="en-US" sz="2200" dirty="0"/>
              <a:t>When </a:t>
            </a:r>
            <a:r>
              <a:rPr lang="en-US" sz="2200" b="1" dirty="0"/>
              <a:t>mounting</a:t>
            </a:r>
            <a:r>
              <a:rPr lang="en-US" sz="2200" dirty="0"/>
              <a:t> file system, OS reads superblock first to </a:t>
            </a:r>
          </a:p>
          <a:p>
            <a:pPr lvl="1"/>
            <a:r>
              <a:rPr lang="en-US" sz="2000" dirty="0"/>
              <a:t>initialize various </a:t>
            </a:r>
            <a:r>
              <a:rPr lang="en-US" sz="2000" b="1" dirty="0"/>
              <a:t>parameters</a:t>
            </a:r>
          </a:p>
          <a:p>
            <a:pPr lvl="1"/>
            <a:r>
              <a:rPr lang="en-US" sz="2000" dirty="0"/>
              <a:t>attach the </a:t>
            </a:r>
            <a:r>
              <a:rPr lang="en-US" sz="2000" b="1" dirty="0"/>
              <a:t>volume</a:t>
            </a:r>
            <a:r>
              <a:rPr lang="en-US" sz="2000" dirty="0"/>
              <a:t> to the </a:t>
            </a:r>
            <a:r>
              <a:rPr lang="en-US" sz="2000" b="1" dirty="0"/>
              <a:t>file-system</a:t>
            </a:r>
            <a:r>
              <a:rPr lang="en-US" sz="2000" dirty="0"/>
              <a:t> </a:t>
            </a:r>
            <a:r>
              <a:rPr lang="en-US" sz="2000" b="1" dirty="0"/>
              <a:t>tree</a:t>
            </a:r>
            <a:r>
              <a:rPr lang="en-US" sz="2000" dirty="0"/>
              <a:t> </a:t>
            </a:r>
          </a:p>
          <a:p>
            <a:pPr marL="457200" lvl="1" indent="0">
              <a:buNone/>
            </a:pPr>
            <a:r>
              <a:rPr lang="en-US" sz="2000" dirty="0"/>
              <a:t>when files </a:t>
            </a:r>
            <a:r>
              <a:rPr lang="en-US" sz="2000" b="1" dirty="0"/>
              <a:t>within</a:t>
            </a:r>
            <a:r>
              <a:rPr lang="en-US" sz="2000" dirty="0"/>
              <a:t> the volume are accessed, the system will thus know exactly where to look for the needed on-disk structures </a:t>
            </a:r>
          </a:p>
          <a:p>
            <a:pPr lvl="1"/>
            <a:endParaRPr lang="en-US" sz="2000" dirty="0"/>
          </a:p>
          <a:p>
            <a:endParaRPr lang="en-US" sz="2400" dirty="0"/>
          </a:p>
          <a:p>
            <a:endParaRPr lang="en-US" sz="2400" dirty="0"/>
          </a:p>
          <a:p>
            <a:pPr marL="0" indent="0">
              <a:buNone/>
            </a:pPr>
            <a:endParaRPr lang="en-US" sz="2400" dirty="0"/>
          </a:p>
        </p:txBody>
      </p:sp>
      <p:pic>
        <p:nvPicPr>
          <p:cNvPr id="4" name="Picture 3" descr="sfs-5.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3124200"/>
            <a:ext cx="6400800" cy="1371600"/>
          </a:xfrm>
          <a:prstGeom prst="rect">
            <a:avLst/>
          </a:prstGeom>
        </p:spPr>
      </p:pic>
    </p:spTree>
    <p:extLst>
      <p:ext uri="{BB962C8B-B14F-4D97-AF65-F5344CB8AC3E}">
        <p14:creationId xmlns:p14="http://schemas.microsoft.com/office/powerpoint/2010/main" val="2158753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Organization: </a:t>
            </a:r>
            <a:r>
              <a:rPr lang="en-US" dirty="0" err="1"/>
              <a:t>inode</a:t>
            </a:r>
            <a:r>
              <a:rPr lang="en-US" dirty="0"/>
              <a:t> (1)</a:t>
            </a:r>
          </a:p>
        </p:txBody>
      </p:sp>
      <p:sp>
        <p:nvSpPr>
          <p:cNvPr id="3" name="Content Placeholder 2"/>
          <p:cNvSpPr>
            <a:spLocks noGrp="1"/>
          </p:cNvSpPr>
          <p:nvPr>
            <p:ph idx="1"/>
          </p:nvPr>
        </p:nvSpPr>
        <p:spPr/>
        <p:txBody>
          <a:bodyPr/>
          <a:lstStyle/>
          <a:p>
            <a:r>
              <a:rPr lang="en-US" sz="2400" b="1" dirty="0"/>
              <a:t>“</a:t>
            </a:r>
            <a:r>
              <a:rPr lang="en-US" sz="2400" b="1" dirty="0">
                <a:solidFill>
                  <a:srgbClr val="0000FF"/>
                </a:solidFill>
              </a:rPr>
              <a:t>I</a:t>
            </a:r>
            <a:r>
              <a:rPr lang="en-US" sz="2400" b="1" dirty="0"/>
              <a:t>ndex</a:t>
            </a:r>
            <a:r>
              <a:rPr lang="en-US" sz="2400" dirty="0"/>
              <a:t> </a:t>
            </a:r>
            <a:r>
              <a:rPr lang="en-US" sz="2400" b="1" dirty="0"/>
              <a:t>node</a:t>
            </a:r>
            <a:r>
              <a:rPr lang="en-US" sz="2400" dirty="0"/>
              <a:t>” holds a file’s </a:t>
            </a:r>
            <a:r>
              <a:rPr lang="en-US" sz="2400" b="1" dirty="0"/>
              <a:t>metadata</a:t>
            </a:r>
          </a:p>
          <a:p>
            <a:endParaRPr lang="en-US" sz="2400" dirty="0"/>
          </a:p>
          <a:p>
            <a:endParaRPr lang="en-US" sz="2400" dirty="0"/>
          </a:p>
          <a:p>
            <a:endParaRPr lang="en-US" sz="2400" dirty="0"/>
          </a:p>
          <a:p>
            <a:endParaRPr lang="en-US" sz="2400" dirty="0"/>
          </a:p>
          <a:p>
            <a:r>
              <a:rPr lang="en-US" sz="2400" dirty="0" err="1"/>
              <a:t>Inode</a:t>
            </a:r>
            <a:r>
              <a:rPr lang="en-US" sz="2400" dirty="0"/>
              <a:t> table of 5 “4KB blocks” (or 5 x 16 = 80 </a:t>
            </a:r>
            <a:r>
              <a:rPr lang="en-US" sz="2400" dirty="0" err="1"/>
              <a:t>inodes</a:t>
            </a:r>
            <a:r>
              <a:rPr lang="en-US" sz="2400" dirty="0"/>
              <a:t>)</a:t>
            </a:r>
          </a:p>
          <a:p>
            <a:r>
              <a:rPr lang="en-US" sz="2400" dirty="0" err="1"/>
              <a:t>i</a:t>
            </a:r>
            <a:r>
              <a:rPr lang="en-US" sz="2400" dirty="0"/>
              <a:t>-number (</a:t>
            </a:r>
            <a:r>
              <a:rPr lang="en-US" sz="2400" dirty="0" err="1"/>
              <a:t>inode</a:t>
            </a:r>
            <a:r>
              <a:rPr lang="en-US" sz="2400" dirty="0"/>
              <a:t> number): low-level name of a file</a:t>
            </a:r>
          </a:p>
          <a:p>
            <a:r>
              <a:rPr lang="en-US" sz="2400" dirty="0"/>
              <a:t>To read “</a:t>
            </a:r>
            <a:r>
              <a:rPr lang="en-US" sz="2400" dirty="0" err="1"/>
              <a:t>inode</a:t>
            </a:r>
            <a:r>
              <a:rPr lang="en-US" sz="2400" dirty="0"/>
              <a:t>” number 32, calculate offset into </a:t>
            </a:r>
            <a:r>
              <a:rPr lang="en-US" sz="2400" dirty="0" err="1"/>
              <a:t>inode</a:t>
            </a:r>
            <a:r>
              <a:rPr lang="en-US" sz="2400" dirty="0"/>
              <a:t> region (32*</a:t>
            </a:r>
            <a:r>
              <a:rPr lang="en-US" sz="2400" dirty="0" err="1"/>
              <a:t>sizeof</a:t>
            </a:r>
            <a:r>
              <a:rPr lang="en-US" sz="2400" dirty="0"/>
              <a:t>(</a:t>
            </a:r>
            <a:r>
              <a:rPr lang="en-US" sz="2400" dirty="0" err="1"/>
              <a:t>inode</a:t>
            </a:r>
            <a:r>
              <a:rPr lang="en-US" sz="2400" dirty="0"/>
              <a:t>) = 8192 = 8K), add it to the start address of the </a:t>
            </a:r>
            <a:r>
              <a:rPr lang="en-US" sz="2400" dirty="0" err="1"/>
              <a:t>inode</a:t>
            </a:r>
            <a:r>
              <a:rPr lang="en-US" sz="2400" dirty="0"/>
              <a:t> table on disk (12KB) to get </a:t>
            </a:r>
            <a:r>
              <a:rPr lang="en-US" sz="2400" dirty="0">
                <a:solidFill>
                  <a:srgbClr val="FF0000"/>
                </a:solidFill>
              </a:rPr>
              <a:t>20KB</a:t>
            </a:r>
          </a:p>
          <a:p>
            <a:endParaRPr lang="en-US" sz="2400" dirty="0"/>
          </a:p>
        </p:txBody>
      </p:sp>
      <p:pic>
        <p:nvPicPr>
          <p:cNvPr id="6" name="Picture 5" descr="sfs-5.eps">
            <a:extLst>
              <a:ext uri="{FF2B5EF4-FFF2-40B4-BE49-F238E27FC236}">
                <a16:creationId xmlns:a16="http://schemas.microsoft.com/office/drawing/2014/main" id="{E06C7C57-A78C-A24E-B218-76515D9C8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82" y="2065179"/>
            <a:ext cx="2641600" cy="566057"/>
          </a:xfrm>
          <a:prstGeom prst="rect">
            <a:avLst/>
          </a:prstGeom>
        </p:spPr>
      </p:pic>
      <p:pic>
        <p:nvPicPr>
          <p:cNvPr id="7" name="Picture 6">
            <a:extLst>
              <a:ext uri="{FF2B5EF4-FFF2-40B4-BE49-F238E27FC236}">
                <a16:creationId xmlns:a16="http://schemas.microsoft.com/office/drawing/2014/main" id="{E43D9BC0-469D-FD46-BABA-7CD09F495B71}"/>
              </a:ext>
            </a:extLst>
          </p:cNvPr>
          <p:cNvPicPr>
            <a:picLocks noChangeAspect="1"/>
          </p:cNvPicPr>
          <p:nvPr/>
        </p:nvPicPr>
        <p:blipFill>
          <a:blip r:embed="rId3"/>
          <a:stretch>
            <a:fillRect/>
          </a:stretch>
        </p:blipFill>
        <p:spPr>
          <a:xfrm>
            <a:off x="2438400" y="2247741"/>
            <a:ext cx="6641910" cy="1524000"/>
          </a:xfrm>
          <a:prstGeom prst="rect">
            <a:avLst/>
          </a:prstGeom>
        </p:spPr>
      </p:pic>
      <p:sp>
        <p:nvSpPr>
          <p:cNvPr id="5" name="Oval 4">
            <a:extLst>
              <a:ext uri="{FF2B5EF4-FFF2-40B4-BE49-F238E27FC236}">
                <a16:creationId xmlns:a16="http://schemas.microsoft.com/office/drawing/2014/main" id="{8D08F9AC-2A5F-D346-B1D3-A2FE7F015607}"/>
              </a:ext>
            </a:extLst>
          </p:cNvPr>
          <p:cNvSpPr/>
          <p:nvPr/>
        </p:nvSpPr>
        <p:spPr>
          <a:xfrm>
            <a:off x="6477000" y="2704941"/>
            <a:ext cx="304800" cy="30480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C488F1B-6DDC-924D-8E28-6B066609F125}"/>
              </a:ext>
            </a:extLst>
          </p:cNvPr>
          <p:cNvSpPr/>
          <p:nvPr/>
        </p:nvSpPr>
        <p:spPr>
          <a:xfrm>
            <a:off x="75882" y="2065179"/>
            <a:ext cx="686118" cy="297022"/>
          </a:xfrm>
          <a:prstGeom prst="round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72F6C2D3-CCC5-EC41-A396-548D474452B8}"/>
              </a:ext>
            </a:extLst>
          </p:cNvPr>
          <p:cNvSpPr txBox="1"/>
          <p:nvPr/>
        </p:nvSpPr>
        <p:spPr>
          <a:xfrm>
            <a:off x="0" y="2955611"/>
            <a:ext cx="2672526" cy="646331"/>
          </a:xfrm>
          <a:prstGeom prst="rect">
            <a:avLst/>
          </a:prstGeom>
          <a:noFill/>
        </p:spPr>
        <p:txBody>
          <a:bodyPr wrap="none" rtlCol="0">
            <a:spAutoFit/>
          </a:bodyPr>
          <a:lstStyle/>
          <a:p>
            <a:r>
              <a:rPr lang="en-US" dirty="0"/>
              <a:t>4KB/256B = </a:t>
            </a:r>
            <a:r>
              <a:rPr lang="en-US" b="1" dirty="0">
                <a:solidFill>
                  <a:srgbClr val="00B050"/>
                </a:solidFill>
              </a:rPr>
              <a:t>16 </a:t>
            </a:r>
            <a:r>
              <a:rPr lang="en-US" b="1" dirty="0" err="1">
                <a:solidFill>
                  <a:srgbClr val="00B050"/>
                </a:solidFill>
              </a:rPr>
              <a:t>inodes</a:t>
            </a:r>
            <a:endParaRPr lang="en-US" b="1" dirty="0">
              <a:solidFill>
                <a:srgbClr val="00B050"/>
              </a:solidFill>
            </a:endParaRPr>
          </a:p>
          <a:p>
            <a:r>
              <a:rPr lang="en-US" b="1" dirty="0">
                <a:solidFill>
                  <a:srgbClr val="00B050"/>
                </a:solidFill>
              </a:rPr>
              <a:t>              per block</a:t>
            </a:r>
            <a:r>
              <a:rPr lang="en-US" dirty="0"/>
              <a:t> </a:t>
            </a:r>
          </a:p>
        </p:txBody>
      </p:sp>
      <p:cxnSp>
        <p:nvCxnSpPr>
          <p:cNvPr id="10" name="Straight Connector 9">
            <a:extLst>
              <a:ext uri="{FF2B5EF4-FFF2-40B4-BE49-F238E27FC236}">
                <a16:creationId xmlns:a16="http://schemas.microsoft.com/office/drawing/2014/main" id="{8F24D4B8-3F29-8041-AA8B-7940BABA03D9}"/>
              </a:ext>
            </a:extLst>
          </p:cNvPr>
          <p:cNvCxnSpPr>
            <a:cxnSpLocks/>
          </p:cNvCxnSpPr>
          <p:nvPr/>
        </p:nvCxnSpPr>
        <p:spPr>
          <a:xfrm>
            <a:off x="6248400" y="3771741"/>
            <a:ext cx="53340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387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Organization: </a:t>
            </a:r>
            <a:r>
              <a:rPr lang="en-US" dirty="0" err="1"/>
              <a:t>inode</a:t>
            </a:r>
            <a:r>
              <a:rPr lang="en-US" dirty="0"/>
              <a:t> (2)</a:t>
            </a:r>
          </a:p>
        </p:txBody>
      </p:sp>
      <p:sp>
        <p:nvSpPr>
          <p:cNvPr id="3" name="Content Placeholder 2"/>
          <p:cNvSpPr>
            <a:spLocks noGrp="1"/>
          </p:cNvSpPr>
          <p:nvPr>
            <p:ph idx="1"/>
          </p:nvPr>
        </p:nvSpPr>
        <p:spPr/>
        <p:txBody>
          <a:bodyPr/>
          <a:lstStyle/>
          <a:p>
            <a:r>
              <a:rPr lang="en-US" sz="2400" dirty="0"/>
              <a:t>Disks are </a:t>
            </a:r>
            <a:r>
              <a:rPr lang="en-US" sz="2400" b="1" dirty="0">
                <a:solidFill>
                  <a:srgbClr val="FF0000"/>
                </a:solidFill>
              </a:rPr>
              <a:t>not</a:t>
            </a:r>
            <a:r>
              <a:rPr lang="en-US" sz="2400" dirty="0"/>
              <a:t> </a:t>
            </a:r>
            <a:r>
              <a:rPr lang="en-US" sz="2400" b="1" dirty="0"/>
              <a:t>byte addressable</a:t>
            </a:r>
            <a:r>
              <a:rPr lang="en-US" sz="2400" dirty="0"/>
              <a:t>, but rather consist of many addressable </a:t>
            </a:r>
            <a:r>
              <a:rPr lang="en-US" sz="2400" b="1" dirty="0">
                <a:solidFill>
                  <a:srgbClr val="0000FF"/>
                </a:solidFill>
              </a:rPr>
              <a:t>sectors</a:t>
            </a:r>
            <a:r>
              <a:rPr lang="en-US" sz="2400" dirty="0"/>
              <a:t>, usually 512 bytes in size </a:t>
            </a:r>
          </a:p>
          <a:p>
            <a:endParaRPr lang="en-US" sz="2400" dirty="0"/>
          </a:p>
          <a:p>
            <a:endParaRPr lang="en-US" sz="2400" dirty="0"/>
          </a:p>
          <a:p>
            <a:endParaRPr lang="en-US" sz="2400" dirty="0"/>
          </a:p>
          <a:p>
            <a:endParaRPr lang="en-US" sz="2400" dirty="0"/>
          </a:p>
          <a:p>
            <a:r>
              <a:rPr lang="en-US" sz="2400" dirty="0"/>
              <a:t>Thus, to fetch the block of </a:t>
            </a:r>
            <a:r>
              <a:rPr lang="en-US" sz="2400" dirty="0" err="1"/>
              <a:t>inodes</a:t>
            </a:r>
            <a:r>
              <a:rPr lang="en-US" sz="2400" dirty="0"/>
              <a:t> that contains </a:t>
            </a:r>
            <a:r>
              <a:rPr lang="en-US" sz="2400" dirty="0" err="1"/>
              <a:t>inode</a:t>
            </a:r>
            <a:r>
              <a:rPr lang="en-US" sz="2400" dirty="0"/>
              <a:t> #32, file system issues a read to </a:t>
            </a:r>
            <a:r>
              <a:rPr lang="en-US" sz="2400" b="1" dirty="0">
                <a:solidFill>
                  <a:srgbClr val="0000FF"/>
                </a:solidFill>
              </a:rPr>
              <a:t>sector 40</a:t>
            </a:r>
            <a:r>
              <a:rPr lang="en-US" sz="2400" b="1" dirty="0"/>
              <a:t> </a:t>
            </a:r>
            <a:r>
              <a:rPr lang="en-US" sz="2400" dirty="0"/>
              <a:t>(20*1024/512) to fetch the desired </a:t>
            </a:r>
            <a:r>
              <a:rPr lang="en-US" sz="2400" dirty="0" err="1"/>
              <a:t>inode</a:t>
            </a:r>
            <a:r>
              <a:rPr lang="en-US" sz="2400" dirty="0"/>
              <a:t> block </a:t>
            </a:r>
          </a:p>
          <a:p>
            <a:pPr marL="0" indent="0">
              <a:buNone/>
            </a:pPr>
            <a:r>
              <a:rPr lang="en-US" sz="1700" b="1" dirty="0" err="1">
                <a:latin typeface="Courier New"/>
                <a:cs typeface="Courier New"/>
              </a:rPr>
              <a:t>blk</a:t>
            </a:r>
            <a:r>
              <a:rPr lang="en-US" sz="1700" b="1" dirty="0">
                <a:latin typeface="Courier New"/>
                <a:cs typeface="Courier New"/>
              </a:rPr>
              <a:t> = (</a:t>
            </a:r>
            <a:r>
              <a:rPr lang="en-US" sz="1700" b="1" dirty="0" err="1">
                <a:latin typeface="Courier New"/>
                <a:cs typeface="Courier New"/>
              </a:rPr>
              <a:t>inumber</a:t>
            </a:r>
            <a:r>
              <a:rPr lang="en-US" sz="1700" b="1" dirty="0">
                <a:latin typeface="Courier New"/>
                <a:cs typeface="Courier New"/>
              </a:rPr>
              <a:t> * </a:t>
            </a:r>
            <a:r>
              <a:rPr lang="en-US" sz="1700" b="1" dirty="0" err="1">
                <a:latin typeface="Courier New"/>
                <a:cs typeface="Courier New"/>
              </a:rPr>
              <a:t>sizeof</a:t>
            </a:r>
            <a:r>
              <a:rPr lang="en-US" sz="1700" b="1" dirty="0">
                <a:latin typeface="Courier New"/>
                <a:cs typeface="Courier New"/>
              </a:rPr>
              <a:t>(</a:t>
            </a:r>
            <a:r>
              <a:rPr lang="en-US" sz="1700" b="1" dirty="0" err="1">
                <a:latin typeface="Courier New"/>
                <a:cs typeface="Courier New"/>
              </a:rPr>
              <a:t>inode_t</a:t>
            </a:r>
            <a:r>
              <a:rPr lang="en-US" sz="1700" b="1" dirty="0">
                <a:latin typeface="Courier New"/>
                <a:cs typeface="Courier New"/>
              </a:rPr>
              <a:t>)) / </a:t>
            </a:r>
            <a:r>
              <a:rPr lang="en-US" sz="1700" b="1" dirty="0" err="1">
                <a:latin typeface="Courier New"/>
                <a:cs typeface="Courier New"/>
              </a:rPr>
              <a:t>blockSize</a:t>
            </a:r>
            <a:r>
              <a:rPr lang="en-US" sz="1700" b="1" dirty="0">
                <a:latin typeface="Courier New"/>
                <a:cs typeface="Courier New"/>
              </a:rPr>
              <a:t>; </a:t>
            </a:r>
          </a:p>
          <a:p>
            <a:pPr marL="0" indent="0">
              <a:buNone/>
            </a:pPr>
            <a:r>
              <a:rPr lang="en-US" sz="1700" b="1" dirty="0">
                <a:latin typeface="Courier New"/>
                <a:cs typeface="Courier New"/>
              </a:rPr>
              <a:t>sector = ((</a:t>
            </a:r>
            <a:r>
              <a:rPr lang="en-US" sz="1700" b="1" dirty="0" err="1">
                <a:latin typeface="Courier New"/>
                <a:cs typeface="Courier New"/>
              </a:rPr>
              <a:t>blk</a:t>
            </a:r>
            <a:r>
              <a:rPr lang="en-US" sz="1700" b="1" dirty="0">
                <a:latin typeface="Courier New"/>
                <a:cs typeface="Courier New"/>
              </a:rPr>
              <a:t> * </a:t>
            </a:r>
            <a:r>
              <a:rPr lang="en-US" sz="1700" b="1" dirty="0" err="1">
                <a:latin typeface="Courier New"/>
                <a:cs typeface="Courier New"/>
              </a:rPr>
              <a:t>blockSize</a:t>
            </a:r>
            <a:r>
              <a:rPr lang="en-US" sz="1700" b="1" dirty="0">
                <a:latin typeface="Courier New"/>
                <a:cs typeface="Courier New"/>
              </a:rPr>
              <a:t>) + </a:t>
            </a:r>
            <a:r>
              <a:rPr lang="en-US" sz="1700" b="1" dirty="0" err="1">
                <a:latin typeface="Courier New"/>
                <a:cs typeface="Courier New"/>
              </a:rPr>
              <a:t>inodeStartAddr</a:t>
            </a:r>
            <a:r>
              <a:rPr lang="en-US" sz="1700" b="1" dirty="0">
                <a:latin typeface="Courier New"/>
                <a:cs typeface="Courier New"/>
              </a:rPr>
              <a:t>) / </a:t>
            </a:r>
            <a:r>
              <a:rPr lang="en-US" sz="1700" b="1" dirty="0" err="1">
                <a:latin typeface="Courier New"/>
                <a:cs typeface="Courier New"/>
              </a:rPr>
              <a:t>sectorSize</a:t>
            </a:r>
            <a:r>
              <a:rPr lang="en-US" sz="1700" b="1" dirty="0">
                <a:latin typeface="Courier New"/>
                <a:cs typeface="Courier New"/>
              </a:rPr>
              <a:t>; </a:t>
            </a:r>
          </a:p>
          <a:p>
            <a:pPr marL="0" indent="0">
              <a:buNone/>
            </a:pPr>
            <a:r>
              <a:rPr lang="en-US" sz="1700" b="1" dirty="0">
                <a:latin typeface="Courier New"/>
                <a:cs typeface="Courier New"/>
              </a:rPr>
              <a:t>    </a:t>
            </a:r>
            <a:r>
              <a:rPr lang="en-US" sz="1700" b="1" dirty="0" err="1">
                <a:latin typeface="Courier New"/>
                <a:cs typeface="Courier New"/>
              </a:rPr>
              <a:t>blk</a:t>
            </a:r>
            <a:r>
              <a:rPr lang="en-US" sz="1700" b="1" dirty="0">
                <a:latin typeface="Courier New"/>
                <a:cs typeface="Courier New"/>
              </a:rPr>
              <a:t> = (32 * 256) / 4K = 2</a:t>
            </a:r>
          </a:p>
          <a:p>
            <a:pPr marL="0" indent="0">
              <a:buNone/>
            </a:pPr>
            <a:r>
              <a:rPr lang="en-US" sz="1700" b="1" dirty="0">
                <a:latin typeface="Courier New"/>
                <a:cs typeface="Courier New"/>
              </a:rPr>
              <a:t>    sector = ((2 * 4K) + 12KB) / 512 = 20K / 512 = 40 </a:t>
            </a:r>
          </a:p>
          <a:p>
            <a:pPr marL="0" indent="0">
              <a:buNone/>
            </a:pPr>
            <a:endParaRPr lang="en-US" sz="2400" dirty="0"/>
          </a:p>
        </p:txBody>
      </p:sp>
      <p:sp>
        <p:nvSpPr>
          <p:cNvPr id="5" name="TextBox 4">
            <a:extLst>
              <a:ext uri="{FF2B5EF4-FFF2-40B4-BE49-F238E27FC236}">
                <a16:creationId xmlns:a16="http://schemas.microsoft.com/office/drawing/2014/main" id="{B7411B72-3DEC-4F48-9748-3C48CBFC5829}"/>
              </a:ext>
            </a:extLst>
          </p:cNvPr>
          <p:cNvSpPr txBox="1"/>
          <p:nvPr/>
        </p:nvSpPr>
        <p:spPr>
          <a:xfrm>
            <a:off x="147612" y="2879338"/>
            <a:ext cx="1927131" cy="369332"/>
          </a:xfrm>
          <a:prstGeom prst="rect">
            <a:avLst/>
          </a:prstGeom>
          <a:noFill/>
        </p:spPr>
        <p:txBody>
          <a:bodyPr wrap="none" rtlCol="0">
            <a:spAutoFit/>
          </a:bodyPr>
          <a:lstStyle/>
          <a:p>
            <a:r>
              <a:rPr lang="en-US" dirty="0"/>
              <a:t>block size = 4KB</a:t>
            </a:r>
          </a:p>
        </p:txBody>
      </p:sp>
      <p:pic>
        <p:nvPicPr>
          <p:cNvPr id="6" name="Picture 5">
            <a:extLst>
              <a:ext uri="{FF2B5EF4-FFF2-40B4-BE49-F238E27FC236}">
                <a16:creationId xmlns:a16="http://schemas.microsoft.com/office/drawing/2014/main" id="{B580BD8C-C064-0448-B81C-9EEEAA1ECC16}"/>
              </a:ext>
            </a:extLst>
          </p:cNvPr>
          <p:cNvPicPr>
            <a:picLocks noChangeAspect="1"/>
          </p:cNvPicPr>
          <p:nvPr/>
        </p:nvPicPr>
        <p:blipFill>
          <a:blip r:embed="rId2"/>
          <a:stretch>
            <a:fillRect/>
          </a:stretch>
        </p:blipFill>
        <p:spPr>
          <a:xfrm>
            <a:off x="2111028" y="2514600"/>
            <a:ext cx="6885360" cy="1579860"/>
          </a:xfrm>
          <a:prstGeom prst="rect">
            <a:avLst/>
          </a:prstGeom>
        </p:spPr>
      </p:pic>
      <p:sp>
        <p:nvSpPr>
          <p:cNvPr id="4" name="TextBox 3">
            <a:extLst>
              <a:ext uri="{FF2B5EF4-FFF2-40B4-BE49-F238E27FC236}">
                <a16:creationId xmlns:a16="http://schemas.microsoft.com/office/drawing/2014/main" id="{4B953620-EFC4-784B-AB5A-B51DEF50D99E}"/>
              </a:ext>
            </a:extLst>
          </p:cNvPr>
          <p:cNvSpPr txBox="1"/>
          <p:nvPr/>
        </p:nvSpPr>
        <p:spPr>
          <a:xfrm>
            <a:off x="50630" y="3334194"/>
            <a:ext cx="2121093" cy="369332"/>
          </a:xfrm>
          <a:prstGeom prst="rect">
            <a:avLst/>
          </a:prstGeom>
          <a:noFill/>
        </p:spPr>
        <p:txBody>
          <a:bodyPr wrap="none" rtlCol="0">
            <a:spAutoFit/>
          </a:bodyPr>
          <a:lstStyle/>
          <a:p>
            <a:r>
              <a:rPr lang="en-US" b="1" dirty="0">
                <a:solidFill>
                  <a:srgbClr val="0000FF"/>
                </a:solidFill>
              </a:rPr>
              <a:t>8 sectors / block</a:t>
            </a:r>
          </a:p>
        </p:txBody>
      </p:sp>
    </p:spTree>
    <p:extLst>
      <p:ext uri="{BB962C8B-B14F-4D97-AF65-F5344CB8AC3E}">
        <p14:creationId xmlns:p14="http://schemas.microsoft.com/office/powerpoint/2010/main" val="172868255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24336</TotalTime>
  <Words>2836</Words>
  <Application>Microsoft Macintosh PowerPoint</Application>
  <PresentationFormat>On-screen Show (4:3)</PresentationFormat>
  <Paragraphs>250</Paragraphs>
  <Slides>29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ＭＳ Ｐゴシック</vt:lpstr>
      <vt:lpstr>Arial</vt:lpstr>
      <vt:lpstr>Calibri</vt:lpstr>
      <vt:lpstr>Comic Sans MS</vt:lpstr>
      <vt:lpstr>Courier New</vt:lpstr>
      <vt:lpstr>Wingdings</vt:lpstr>
      <vt:lpstr>Default Design</vt:lpstr>
      <vt:lpstr>Chapter 40 File System Implementation</vt:lpstr>
      <vt:lpstr>Learning by Example</vt:lpstr>
      <vt:lpstr>The Way to Think</vt:lpstr>
      <vt:lpstr>Systems: Mental Model</vt:lpstr>
      <vt:lpstr>Overall Organization (1)</vt:lpstr>
      <vt:lpstr>Overall Organization (2)</vt:lpstr>
      <vt:lpstr>Overall Organization (3)</vt:lpstr>
      <vt:lpstr>File Organization: inode (1)</vt:lpstr>
      <vt:lpstr>File Organization: inode (2)</vt:lpstr>
      <vt:lpstr>PowerPoint Presentation</vt:lpstr>
      <vt:lpstr>File Organization: inode (3)</vt:lpstr>
      <vt:lpstr>Where Data Blocks Are?</vt:lpstr>
      <vt:lpstr>Multi-Level Index</vt:lpstr>
      <vt:lpstr>Statistics of File Size</vt:lpstr>
      <vt:lpstr>Pointer vs. Linked List</vt:lpstr>
      <vt:lpstr>Directory Organization</vt:lpstr>
      <vt:lpstr>Where Are Directories Stored</vt:lpstr>
      <vt:lpstr>Free Space Management</vt:lpstr>
      <vt:lpstr>Access Paths: Reading/Writing</vt:lpstr>
      <vt:lpstr>Reading a File from Disk</vt:lpstr>
      <vt:lpstr>Reading a File from Disk</vt:lpstr>
      <vt:lpstr>Reading a File from Disk</vt:lpstr>
      <vt:lpstr>Writing to Disk</vt:lpstr>
      <vt:lpstr>Writing to Disk</vt:lpstr>
      <vt:lpstr>File Creation</vt:lpstr>
      <vt:lpstr>Caching for Reads</vt:lpstr>
      <vt:lpstr>Buffering for Writes</vt:lpstr>
      <vt:lpstr>What Does Database Do?</vt:lpstr>
      <vt:lpstr>Duality/Performance Trade-off</vt:lpstr>
    </vt:vector>
  </TitlesOfParts>
  <Company>UD CIS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Unix System Overview</dc:title>
  <dc:creator>CHien-Chung Shen</dc:creator>
  <cp:lastModifiedBy>Microsoft Office User</cp:lastModifiedBy>
  <cp:revision>289</cp:revision>
  <cp:lastPrinted>2014-05-15T04:56:16Z</cp:lastPrinted>
  <dcterms:created xsi:type="dcterms:W3CDTF">2012-06-22T13:42:06Z</dcterms:created>
  <dcterms:modified xsi:type="dcterms:W3CDTF">2019-05-13T14:57:27Z</dcterms:modified>
</cp:coreProperties>
</file>